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embeddedFontLst>
    <p:embeddedFont>
      <p:font typeface="Caveat" panose="020B0604020202020204" charset="0"/>
      <p:regular r:id="rId18"/>
      <p:bold r:id="rId19"/>
    </p:embeddedFont>
    <p:embeddedFont>
      <p:font typeface="Comfortaa" panose="020B0604020202020204" charset="0"/>
      <p:regular r:id="rId20"/>
      <p:bold r:id="rId21"/>
    </p:embeddedFont>
    <p:embeddedFont>
      <p:font typeface="Lobster" panose="00000500000000000000" pitchFamily="2" charset="0"/>
      <p:regular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SemiBold" panose="020B070603080402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7ebb0b8a8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7ebb0b8a84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7ebb0b8a84_0_17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f272163e51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g2f272163e5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f275e183ef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g2f275e183e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205f89f5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3205f89f52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13205f89f52_0_66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7cc71cd8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7cc71cd88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27cc71cd887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a43bd1e4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a43bd1e4a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2a43bd1e4a8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14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f272163e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f272163e5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2f272163e51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3205f89f5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3205f89f52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13205f89f52_0_47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39ced2002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g139ced200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39ced20024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g139ced2002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3"/>
            <a:ext cx="4351337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9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0" y="5443725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Open Sans"/>
              <a:buNone/>
            </a:pPr>
            <a:r>
              <a:rPr lang="en-US" sz="3000" b="1">
                <a:solidFill>
                  <a:srgbClr val="BC2E20"/>
                </a:solidFill>
                <a:latin typeface="Lobster"/>
                <a:ea typeface="Lobster"/>
                <a:cs typeface="Lobster"/>
                <a:sym typeface="Lobster"/>
              </a:rPr>
              <a:t>Your</a:t>
            </a:r>
            <a:r>
              <a:rPr lang="en-US" sz="3000"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journey starts here!</a:t>
            </a:r>
            <a:endParaRPr sz="30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t="18824" b="20017"/>
          <a:stretch/>
        </p:blipFill>
        <p:spPr>
          <a:xfrm>
            <a:off x="3581800" y="61775"/>
            <a:ext cx="1980401" cy="8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0" y="763625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Welcome</a:t>
            </a:r>
            <a:endParaRPr sz="6200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 l="4235" r="3895"/>
          <a:stretch/>
        </p:blipFill>
        <p:spPr>
          <a:xfrm>
            <a:off x="2198475" y="1753525"/>
            <a:ext cx="4747051" cy="344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5">
            <a:alphaModFix/>
          </a:blip>
          <a:srcRect r="12457" b="10562"/>
          <a:stretch/>
        </p:blipFill>
        <p:spPr>
          <a:xfrm>
            <a:off x="6960675" y="154313"/>
            <a:ext cx="2092776" cy="1425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6">
            <a:alphaModFix/>
          </a:blip>
          <a:srcRect t="14713" b="39890"/>
          <a:stretch/>
        </p:blipFill>
        <p:spPr>
          <a:xfrm>
            <a:off x="34350" y="5246101"/>
            <a:ext cx="2092774" cy="1395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7">
            <a:alphaModFix/>
          </a:blip>
          <a:srcRect t="16216" b="39354"/>
          <a:stretch/>
        </p:blipFill>
        <p:spPr>
          <a:xfrm>
            <a:off x="49075" y="169475"/>
            <a:ext cx="2092774" cy="1395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8">
            <a:alphaModFix/>
          </a:blip>
          <a:srcRect l="10130" r="8103" b="16457"/>
          <a:stretch/>
        </p:blipFill>
        <p:spPr>
          <a:xfrm>
            <a:off x="7016875" y="2515600"/>
            <a:ext cx="2092775" cy="142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60" y="2530775"/>
            <a:ext cx="2092766" cy="139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10">
            <a:alphaModFix/>
          </a:blip>
          <a:srcRect t="22448" b="25840"/>
          <a:stretch/>
        </p:blipFill>
        <p:spPr>
          <a:xfrm>
            <a:off x="7016875" y="5198250"/>
            <a:ext cx="2092773" cy="1442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 txBox="1"/>
          <p:nvPr/>
        </p:nvSpPr>
        <p:spPr>
          <a:xfrm>
            <a:off x="0" y="55132"/>
            <a:ext cx="97551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Open Sans"/>
              <a:buNone/>
            </a:pPr>
            <a:r>
              <a:rPr lang="en-US" sz="32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3200"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G</a:t>
            </a:r>
            <a:r>
              <a:rPr lang="en-US" sz="32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uide </a:t>
            </a:r>
            <a:r>
              <a:rPr lang="en-US" sz="3200"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-US" sz="32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lang="en-US" sz="3200"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-US" sz="32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ourses </a:t>
            </a:r>
            <a:r>
              <a:rPr lang="en-US" sz="3200"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-US" sz="32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urrently </a:t>
            </a:r>
            <a:r>
              <a:rPr lang="en-US" sz="3200"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en-US" sz="32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n </a:t>
            </a:r>
            <a:r>
              <a:rPr lang="en-US" sz="3200"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en-US" sz="32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ffer…</a:t>
            </a:r>
            <a:endParaRPr sz="32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>
            <a:off x="120100" y="658750"/>
            <a:ext cx="2452200" cy="57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AFCA0B"/>
                </a:solidFill>
                <a:latin typeface="Caveat"/>
                <a:ea typeface="Caveat"/>
                <a:cs typeface="Caveat"/>
                <a:sym typeface="Caveat"/>
              </a:rPr>
              <a:t>Art and Design</a:t>
            </a:r>
            <a:r>
              <a:rPr lang="en-US" sz="1600" b="1" i="0" u="none" strike="noStrike" cap="none">
                <a:solidFill>
                  <a:srgbClr val="AFCA0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Art, Craft and Design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16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Art, Design and Communication</a:t>
            </a:r>
            <a:b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Fine Art (Painting and Drawing)</a:t>
            </a:r>
            <a:b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Graphic Communication</a:t>
            </a:r>
            <a:b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Photography</a:t>
            </a:r>
            <a:b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Fashion and Textiles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1600"/>
              <a:buFont typeface="Calibri"/>
              <a:buNone/>
            </a:pPr>
            <a:endParaRPr sz="1600" b="1">
              <a:solidFill>
                <a:srgbClr val="19A636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19A636"/>
                </a:solidFill>
                <a:latin typeface="Caveat"/>
                <a:ea typeface="Caveat"/>
                <a:cs typeface="Caveat"/>
                <a:sym typeface="Caveat"/>
              </a:rPr>
              <a:t>Business </a:t>
            </a:r>
            <a:r>
              <a:rPr lang="en-US" sz="1600" b="1">
                <a:solidFill>
                  <a:srgbClr val="19A636"/>
                </a:solidFill>
                <a:latin typeface="Caveat"/>
                <a:ea typeface="Caveat"/>
                <a:cs typeface="Caveat"/>
                <a:sym typeface="Caveat"/>
              </a:rPr>
              <a:t>and Legal Studies</a:t>
            </a:r>
            <a:r>
              <a:rPr lang="en-US" sz="1600" b="1" i="0" u="none" strike="noStrike" cap="none">
                <a:solidFill>
                  <a:srgbClr val="19A636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br>
              <a:rPr lang="en-US" sz="11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Business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Studies</a:t>
            </a:r>
            <a:b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Economics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16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Criminology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16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Law A Level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C000"/>
                </a:solidFill>
                <a:latin typeface="Caveat"/>
                <a:ea typeface="Caveat"/>
                <a:cs typeface="Caveat"/>
                <a:sym typeface="Caveat"/>
              </a:rPr>
              <a:t>English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 Language A Level</a:t>
            </a:r>
            <a:b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 Literature A Level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3141B"/>
              </a:buClr>
              <a:buSzPts val="1600"/>
              <a:buFont typeface="Calibri"/>
              <a:buNone/>
            </a:pPr>
            <a:b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>
                <a:solidFill>
                  <a:srgbClr val="404040"/>
                </a:solidFill>
                <a:latin typeface="Caveat"/>
                <a:ea typeface="Caveat"/>
                <a:cs typeface="Caveat"/>
                <a:sym typeface="Caveat"/>
              </a:rPr>
              <a:t>History, Philosophy and Politics</a:t>
            </a:r>
            <a:endParaRPr sz="1600">
              <a:solidFill>
                <a:srgbClr val="40404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Philosophy, Religion and Ethics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Politics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History (Ancient, Tudor &amp; Medieval and Modern)</a:t>
            </a:r>
            <a:endParaRPr sz="1600" b="1">
              <a:solidFill>
                <a:srgbClr val="AFCA0B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3141B"/>
              </a:buClr>
              <a:buSzPts val="1600"/>
              <a:buFont typeface="Calibri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3141B"/>
              </a:buClr>
              <a:buSzPts val="1600"/>
              <a:buFont typeface="Calibri"/>
              <a:buNone/>
            </a:pPr>
            <a:r>
              <a:rPr lang="en-US" sz="1600" b="1">
                <a:solidFill>
                  <a:srgbClr val="C3141B"/>
                </a:solidFill>
                <a:latin typeface="Caveat"/>
                <a:ea typeface="Caveat"/>
                <a:cs typeface="Caveat"/>
                <a:sym typeface="Caveat"/>
              </a:rPr>
              <a:t>Health and Social Care and Childcare</a:t>
            </a:r>
            <a:endParaRPr sz="1600">
              <a:solidFill>
                <a:srgbClr val="C3141B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3141B"/>
              </a:buClr>
              <a:buSzPts val="16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&amp; Social Care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Early Childhood Developmen</a:t>
            </a: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1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3141B"/>
              </a:buClr>
              <a:buSzPts val="1600"/>
              <a:buFont typeface="Calibri"/>
              <a:buNone/>
            </a:pPr>
            <a:r>
              <a:rPr lang="en-US" sz="1600" b="1">
                <a:solidFill>
                  <a:srgbClr val="00B0F0"/>
                </a:solidFill>
                <a:latin typeface="Caveat"/>
                <a:ea typeface="Caveat"/>
                <a:cs typeface="Caveat"/>
                <a:sym typeface="Caveat"/>
              </a:rPr>
              <a:t>IT &amp; Computing </a:t>
            </a:r>
            <a:br>
              <a:rPr lang="en-US" sz="1600" b="1">
                <a:solidFill>
                  <a:srgbClr val="009FE3"/>
                </a:solidFill>
                <a:latin typeface="Caveat"/>
                <a:ea typeface="Caveat"/>
                <a:cs typeface="Caveat"/>
                <a:sym typeface="Caveat"/>
              </a:rPr>
            </a:b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Computer Science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3141B"/>
              </a:buClr>
              <a:buSzPts val="16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Computing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3141B"/>
              </a:buClr>
              <a:buSzPts val="16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 Technology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 txBox="1"/>
          <p:nvPr/>
        </p:nvSpPr>
        <p:spPr>
          <a:xfrm>
            <a:off x="2954774" y="658750"/>
            <a:ext cx="3605100" cy="53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600" b="1" i="0" u="none" strike="noStrike" cap="none">
                <a:solidFill>
                  <a:srgbClr val="AFCA0B"/>
                </a:solidFill>
                <a:latin typeface="Caveat"/>
                <a:ea typeface="Caveat"/>
                <a:cs typeface="Caveat"/>
                <a:sym typeface="Caveat"/>
              </a:rPr>
              <a:t>Mathematics</a:t>
            </a:r>
            <a:endParaRPr sz="1600" i="0" u="none" strike="noStrike" cap="none">
              <a:solidFill>
                <a:srgbClr val="AFCA0B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Mathematics A Level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 Mathematics (Maths &amp; Further Maths)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Further Mathematics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Mathematics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Statistics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A636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19A636"/>
                </a:solidFill>
                <a:latin typeface="Caveat"/>
                <a:ea typeface="Caveat"/>
                <a:cs typeface="Caveat"/>
                <a:sym typeface="Caveat"/>
              </a:rPr>
              <a:t>Media, </a:t>
            </a:r>
            <a:r>
              <a:rPr lang="en-US" sz="1600" b="1">
                <a:solidFill>
                  <a:srgbClr val="19A636"/>
                </a:solidFill>
                <a:latin typeface="Caveat"/>
                <a:ea typeface="Caveat"/>
                <a:cs typeface="Caveat"/>
                <a:sym typeface="Caveat"/>
              </a:rPr>
              <a:t>Es</a:t>
            </a:r>
            <a:r>
              <a:rPr lang="en-US" sz="1600" b="1" i="0" u="none" strike="noStrike" cap="none">
                <a:solidFill>
                  <a:srgbClr val="19A636"/>
                </a:solidFill>
                <a:latin typeface="Caveat"/>
                <a:ea typeface="Caveat"/>
                <a:cs typeface="Caveat"/>
                <a:sym typeface="Caveat"/>
              </a:rPr>
              <a:t>ports and Film Studies</a:t>
            </a:r>
            <a:endParaRPr sz="1600" i="0" u="none" strike="noStrike" cap="none">
              <a:solidFill>
                <a:srgbClr val="19A636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 Studies A Level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Creative Media Production and Technology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Film Studies A Level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1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sports </a:t>
            </a:r>
            <a:endParaRPr sz="110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>
                <a:solidFill>
                  <a:srgbClr val="B0368B"/>
                </a:solidFill>
                <a:latin typeface="Caveat"/>
                <a:ea typeface="Caveat"/>
                <a:cs typeface="Caveat"/>
                <a:sym typeface="Caveat"/>
              </a:rPr>
              <a:t>Modern Languages</a:t>
            </a:r>
            <a:r>
              <a:rPr lang="en-US" sz="1600" b="1">
                <a:solidFill>
                  <a:srgbClr val="B0368B"/>
                </a:solidFill>
                <a:latin typeface="Calibri"/>
                <a:ea typeface="Calibri"/>
                <a:cs typeface="Calibri"/>
                <a:sym typeface="Calibri"/>
              </a:rPr>
              <a:t>  </a:t>
            </a:r>
            <a:endParaRPr sz="1600">
              <a:solidFill>
                <a:srgbClr val="B036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French, German, Italian &amp; Spanish: A Level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Beginners’ Languages:</a:t>
            </a:r>
            <a:b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German, Italian, Japanese and Spanish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Calibri"/>
              <a:buNone/>
            </a:pPr>
            <a:r>
              <a:rPr lang="en-US" sz="1600" b="1">
                <a:solidFill>
                  <a:srgbClr val="FFC000"/>
                </a:solidFill>
                <a:latin typeface="Caveat"/>
                <a:ea typeface="Caveat"/>
                <a:cs typeface="Caveat"/>
                <a:sym typeface="Caveat"/>
              </a:rPr>
              <a:t>Music</a:t>
            </a:r>
            <a:endParaRPr sz="1600" b="1">
              <a:solidFill>
                <a:srgbClr val="FFC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  <a:endParaRPr sz="1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 Technology </a:t>
            </a:r>
            <a:endParaRPr sz="1600" b="1">
              <a:solidFill>
                <a:srgbClr val="FFC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Calibri"/>
              <a:buNone/>
            </a:pPr>
            <a:endParaRPr sz="1600" b="1">
              <a:solidFill>
                <a:srgbClr val="FFC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FC000"/>
                </a:solidFill>
                <a:latin typeface="Caveat"/>
                <a:ea typeface="Caveat"/>
                <a:cs typeface="Caveat"/>
                <a:sym typeface="Caveat"/>
              </a:rPr>
              <a:t>Performing Arts</a:t>
            </a:r>
            <a:endParaRPr sz="1600" i="0" u="none" strike="noStrike" cap="none">
              <a:solidFill>
                <a:srgbClr val="FFC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Drama and Theatre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Performing Arts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2"/>
          <p:cNvSpPr txBox="1"/>
          <p:nvPr/>
        </p:nvSpPr>
        <p:spPr>
          <a:xfrm>
            <a:off x="6323713" y="561237"/>
            <a:ext cx="2617800" cy="5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3141B"/>
              </a:buClr>
              <a:buSzPts val="1600"/>
              <a:buFont typeface="Calibri"/>
              <a:buNone/>
            </a:pPr>
            <a:r>
              <a:rPr lang="en-US" sz="1600" b="1">
                <a:solidFill>
                  <a:srgbClr val="C3141B"/>
                </a:solidFill>
                <a:latin typeface="Caveat"/>
                <a:ea typeface="Caveat"/>
                <a:cs typeface="Caveat"/>
                <a:sym typeface="Caveat"/>
              </a:rPr>
              <a:t>Social Science</a:t>
            </a:r>
            <a:b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Geography</a:t>
            </a:r>
            <a:b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Sociology</a:t>
            </a:r>
            <a:b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Psychology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368B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B0368B"/>
                </a:solidFill>
                <a:latin typeface="Caveat"/>
                <a:ea typeface="Caveat"/>
                <a:cs typeface="Caveat"/>
                <a:sym typeface="Caveat"/>
              </a:rPr>
              <a:t>Sport and PE</a:t>
            </a:r>
            <a:endParaRPr sz="1600" i="0" u="none" strike="noStrike" cap="none">
              <a:solidFill>
                <a:srgbClr val="B0368B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Sport &amp; PE</a:t>
            </a: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Level</a:t>
            </a:r>
            <a:endParaRPr sz="1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Sport &amp; Exercise Science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Sport &amp; Physical Activity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E3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009FE3"/>
                </a:solidFill>
                <a:latin typeface="Caveat"/>
                <a:ea typeface="Caveat"/>
                <a:cs typeface="Caveat"/>
                <a:sym typeface="Caveat"/>
              </a:rPr>
              <a:t>Science </a:t>
            </a:r>
            <a:endParaRPr sz="1400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Biology 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Chemistry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Physics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Electronics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Environmental Science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Medical Science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Perspectives on Science Extended Project Qualification (EPQ)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600" b="1">
              <a:solidFill>
                <a:srgbClr val="95B5DE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5DE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95B5DE"/>
                </a:solidFill>
                <a:latin typeface="Caveat"/>
                <a:ea typeface="Caveat"/>
                <a:cs typeface="Caveat"/>
                <a:sym typeface="Caveat"/>
              </a:rPr>
              <a:t>Level 2 </a:t>
            </a:r>
            <a:r>
              <a:rPr lang="en-US" sz="1600" b="1">
                <a:solidFill>
                  <a:srgbClr val="95B5DE"/>
                </a:solidFill>
                <a:latin typeface="Caveat"/>
                <a:ea typeface="Caveat"/>
                <a:cs typeface="Caveat"/>
                <a:sym typeface="Caveat"/>
              </a:rPr>
              <a:t>Aspire C</a:t>
            </a:r>
            <a:r>
              <a:rPr lang="en-US" sz="1600" b="1" i="0" u="none" strike="noStrike" cap="none">
                <a:solidFill>
                  <a:srgbClr val="95B5DE"/>
                </a:solidFill>
                <a:latin typeface="Caveat"/>
                <a:ea typeface="Caveat"/>
                <a:cs typeface="Caveat"/>
                <a:sym typeface="Caveat"/>
              </a:rPr>
              <a:t>ourse</a:t>
            </a:r>
            <a:endParaRPr sz="1600" b="1" i="0" u="none" strike="noStrike" cap="none">
              <a:solidFill>
                <a:srgbClr val="95B5DE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5DE"/>
              </a:buClr>
              <a:buSzPts val="1600"/>
              <a:buFont typeface="Calibri"/>
              <a:buNone/>
            </a:pPr>
            <a:endParaRPr sz="1600" b="1">
              <a:solidFill>
                <a:srgbClr val="95B5DE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AFCA0B"/>
                </a:solidFill>
                <a:latin typeface="Caveat"/>
                <a:ea typeface="Caveat"/>
                <a:cs typeface="Caveat"/>
                <a:sym typeface="Caveat"/>
              </a:rPr>
              <a:t>GCSE</a:t>
            </a:r>
            <a:r>
              <a:rPr lang="en-US" sz="1600" b="1">
                <a:solidFill>
                  <a:srgbClr val="AFCA0B"/>
                </a:solidFill>
                <a:latin typeface="Caveat"/>
                <a:ea typeface="Caveat"/>
                <a:cs typeface="Caveat"/>
                <a:sym typeface="Caveat"/>
              </a:rPr>
              <a:t>s</a:t>
            </a:r>
            <a:endParaRPr sz="1600" b="1">
              <a:solidFill>
                <a:srgbClr val="AFCA0B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FCA0B"/>
              </a:buClr>
              <a:buSzPts val="1600"/>
              <a:buFont typeface="Calibri"/>
              <a:buNone/>
            </a:pPr>
            <a:endParaRPr sz="1600" b="1">
              <a:solidFill>
                <a:srgbClr val="AFCA0B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A636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19A636"/>
                </a:solidFill>
                <a:latin typeface="Caveat"/>
                <a:ea typeface="Caveat"/>
                <a:cs typeface="Caveat"/>
                <a:sym typeface="Caveat"/>
              </a:rPr>
              <a:t>Foundation &amp; Level 1 </a:t>
            </a:r>
            <a:r>
              <a:rPr lang="en-US" sz="1600" b="1" i="0" u="none" strike="noStrike" cap="none">
                <a:solidFill>
                  <a:srgbClr val="19A63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3450" y="561218"/>
            <a:ext cx="473075" cy="47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8039" y="1953700"/>
            <a:ext cx="523875" cy="52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13425" y="3054242"/>
            <a:ext cx="473075" cy="474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65100" y="561237"/>
            <a:ext cx="658800" cy="6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70514" y="5846788"/>
            <a:ext cx="558888" cy="56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63903" y="3208050"/>
            <a:ext cx="5238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21062" y="450951"/>
            <a:ext cx="609575" cy="608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96440" y="1607912"/>
            <a:ext cx="658800" cy="657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521046" y="4283142"/>
            <a:ext cx="609575" cy="6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70504" y="4903950"/>
            <a:ext cx="558900" cy="5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365099" y="2265404"/>
            <a:ext cx="658800" cy="65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389700" y="1250935"/>
            <a:ext cx="609575" cy="60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45175" y="374692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6687100"/>
            <a:ext cx="9144000" cy="17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 txBox="1"/>
          <p:nvPr/>
        </p:nvSpPr>
        <p:spPr>
          <a:xfrm>
            <a:off x="0" y="-33300"/>
            <a:ext cx="97551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Open Sans"/>
              <a:buNone/>
            </a:pPr>
            <a:r>
              <a:rPr lang="en-US" sz="32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Participate in Trips and Workshops…</a:t>
            </a:r>
            <a:endParaRPr sz="32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6" name="Google Shape;21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5150"/>
            <a:ext cx="9144003" cy="627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687100"/>
            <a:ext cx="9144000" cy="17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/>
          <p:nvPr/>
        </p:nvSpPr>
        <p:spPr>
          <a:xfrm>
            <a:off x="372475" y="128575"/>
            <a:ext cx="866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What our students have to say about their teachers…</a:t>
            </a:r>
            <a:endParaRPr sz="2400" b="1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675" y="4814400"/>
            <a:ext cx="2756914" cy="18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688" y="2899047"/>
            <a:ext cx="2756899" cy="18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9763" y="2899050"/>
            <a:ext cx="2756899" cy="18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0838" y="2899050"/>
            <a:ext cx="2904469" cy="183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9762" y="4822275"/>
            <a:ext cx="2757642" cy="18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/>
          <p:cNvPicPr preferRelativeResize="0"/>
          <p:nvPr/>
        </p:nvPicPr>
        <p:blipFill rotWithShape="1">
          <a:blip r:embed="rId8">
            <a:alphaModFix/>
          </a:blip>
          <a:srcRect t="27324" b="30000"/>
          <a:stretch/>
        </p:blipFill>
        <p:spPr>
          <a:xfrm>
            <a:off x="5974863" y="4822275"/>
            <a:ext cx="2870452" cy="183795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4"/>
          <p:cNvSpPr txBox="1"/>
          <p:nvPr/>
        </p:nvSpPr>
        <p:spPr>
          <a:xfrm>
            <a:off x="3573700" y="1952600"/>
            <a:ext cx="230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“100% best teacher I’ve ever had!”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1" name="Google Shape;231;p24"/>
          <p:cNvSpPr txBox="1"/>
          <p:nvPr/>
        </p:nvSpPr>
        <p:spPr>
          <a:xfrm>
            <a:off x="3520038" y="856325"/>
            <a:ext cx="2103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omfortaa"/>
                <a:ea typeface="Comfortaa"/>
                <a:cs typeface="Comfortaa"/>
                <a:sym typeface="Comfortaa"/>
              </a:rPr>
              <a:t>“My Teacher </a:t>
            </a:r>
            <a:r>
              <a:rPr lang="en-US" sz="10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goes out of her way to talk to me and make sure i’m doing well whenever she sees me.”</a:t>
            </a:r>
            <a:endParaRPr sz="1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6298750" y="1952600"/>
            <a:ext cx="2303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“Nik makes all my lessons really enjoyable and also is really nice to our entire class.”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404813" y="818700"/>
            <a:ext cx="2513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“Rosa is an incredible tutor and teacher. I transitioned well from secondary school to college thanks to her and I'm very grateful to her for that.”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4" name="Google Shape;234;p24"/>
          <p:cNvSpPr txBox="1"/>
          <p:nvPr/>
        </p:nvSpPr>
        <p:spPr>
          <a:xfrm>
            <a:off x="6261175" y="845675"/>
            <a:ext cx="2263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“I always love it when Rob nerds out and starts talking about new music tech gear thats coming out in the industry!”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5" name="Google Shape;235;p24"/>
          <p:cNvSpPr txBox="1"/>
          <p:nvPr/>
        </p:nvSpPr>
        <p:spPr>
          <a:xfrm>
            <a:off x="481950" y="1908963"/>
            <a:ext cx="24513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“I had a lot of self doubt before college but my teachers helped me improve that and I am much more confident.”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6" name="Google Shape;236;p24"/>
          <p:cNvSpPr/>
          <p:nvPr/>
        </p:nvSpPr>
        <p:spPr>
          <a:xfrm>
            <a:off x="3453650" y="1854275"/>
            <a:ext cx="2263800" cy="847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C314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37" name="Google Shape;237;p24"/>
          <p:cNvSpPr/>
          <p:nvPr/>
        </p:nvSpPr>
        <p:spPr>
          <a:xfrm>
            <a:off x="3540000" y="882875"/>
            <a:ext cx="2064000" cy="747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B036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4"/>
          <p:cNvSpPr/>
          <p:nvPr/>
        </p:nvSpPr>
        <p:spPr>
          <a:xfrm>
            <a:off x="6225475" y="852250"/>
            <a:ext cx="2303700" cy="800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09F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4"/>
          <p:cNvSpPr/>
          <p:nvPr/>
        </p:nvSpPr>
        <p:spPr>
          <a:xfrm>
            <a:off x="404813" y="1935813"/>
            <a:ext cx="2390400" cy="800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AFCA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4"/>
          <p:cNvSpPr/>
          <p:nvPr/>
        </p:nvSpPr>
        <p:spPr>
          <a:xfrm>
            <a:off x="431525" y="837863"/>
            <a:ext cx="2451300" cy="915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4"/>
          <p:cNvSpPr/>
          <p:nvPr/>
        </p:nvSpPr>
        <p:spPr>
          <a:xfrm>
            <a:off x="6298750" y="1919625"/>
            <a:ext cx="2263800" cy="7059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19A6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 txBox="1"/>
          <p:nvPr/>
        </p:nvSpPr>
        <p:spPr>
          <a:xfrm>
            <a:off x="0" y="222025"/>
            <a:ext cx="17298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Open Sans"/>
              <a:buNone/>
            </a:pPr>
            <a:r>
              <a:rPr lang="en-US" sz="3200" b="1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Find…</a:t>
            </a:r>
            <a:endParaRPr sz="3200" i="0" u="none" strike="noStrike" cap="none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25"/>
          <p:cNvSpPr txBox="1"/>
          <p:nvPr/>
        </p:nvSpPr>
        <p:spPr>
          <a:xfrm>
            <a:off x="679800" y="5689025"/>
            <a:ext cx="84642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Open Sans"/>
              <a:buNone/>
            </a:pPr>
            <a:r>
              <a:rPr lang="en-US" sz="4500" b="1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… our new </a:t>
            </a:r>
            <a:r>
              <a:rPr lang="en-US" sz="4500" b="1">
                <a:solidFill>
                  <a:srgbClr val="BC2E20"/>
                </a:solidFill>
                <a:latin typeface="Open Sans"/>
                <a:ea typeface="Open Sans"/>
                <a:cs typeface="Open Sans"/>
                <a:sym typeface="Open Sans"/>
              </a:rPr>
              <a:t>D</a:t>
            </a:r>
            <a:r>
              <a:rPr lang="en-US" sz="4500" b="1">
                <a:solidFill>
                  <a:srgbClr val="95B5DE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4500" b="1">
                <a:solidFill>
                  <a:srgbClr val="B0368B"/>
                </a:solidFill>
                <a:latin typeface="Open Sans"/>
                <a:ea typeface="Open Sans"/>
                <a:cs typeface="Open Sans"/>
                <a:sym typeface="Open Sans"/>
              </a:rPr>
              <a:t>G</a:t>
            </a:r>
            <a:r>
              <a:rPr lang="en-US" sz="4500" b="1">
                <a:solidFill>
                  <a:srgbClr val="19A636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4500" b="1">
                <a:solidFill>
                  <a:srgbClr val="FFC000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-US" sz="4500" b="1">
                <a:solidFill>
                  <a:srgbClr val="9D923C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4500" b="1">
                <a:solidFill>
                  <a:srgbClr val="F2835D"/>
                </a:solidFill>
                <a:latin typeface="Open Sans"/>
                <a:ea typeface="Open Sans"/>
                <a:cs typeface="Open Sans"/>
                <a:sym typeface="Open Sans"/>
              </a:rPr>
              <a:t>L</a:t>
            </a:r>
            <a:r>
              <a:rPr lang="en-US" sz="45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4500" b="1">
                <a:solidFill>
                  <a:srgbClr val="009FE3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US" sz="4500" b="1">
                <a:solidFill>
                  <a:srgbClr val="19A536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US" sz="4500" b="1">
                <a:solidFill>
                  <a:srgbClr val="BB2C1C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en-US" sz="4500" b="1">
                <a:solidFill>
                  <a:srgbClr val="A4D3DE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-US" sz="4500" b="1">
                <a:solidFill>
                  <a:srgbClr val="AFCA0B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US" sz="4500" b="1">
                <a:solidFill>
                  <a:srgbClr val="A4BEE3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en-US" sz="4500" b="1">
                <a:solidFill>
                  <a:srgbClr val="BB2B1E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-US" sz="4500" b="1">
                <a:solidFill>
                  <a:srgbClr val="F7A600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-US" sz="4500" b="1">
                <a:solidFill>
                  <a:srgbClr val="B0368B"/>
                </a:solidFill>
                <a:latin typeface="Open Sans"/>
                <a:ea typeface="Open Sans"/>
                <a:cs typeface="Open Sans"/>
                <a:sym typeface="Open Sans"/>
              </a:rPr>
              <a:t>U</a:t>
            </a:r>
            <a:r>
              <a:rPr lang="en-US" sz="4500" b="1">
                <a:solidFill>
                  <a:srgbClr val="19A536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endParaRPr sz="3500" b="1" i="0" u="none" strike="noStrike" cap="none">
              <a:solidFill>
                <a:srgbClr val="19A53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9" name="Google Shape;249;p25"/>
          <p:cNvPicPr preferRelativeResize="0"/>
          <p:nvPr/>
        </p:nvPicPr>
        <p:blipFill rotWithShape="1">
          <a:blip r:embed="rId3">
            <a:alphaModFix/>
          </a:blip>
          <a:srcRect l="72762" t="13795" r="2561" b="9475"/>
          <a:stretch/>
        </p:blipFill>
        <p:spPr>
          <a:xfrm>
            <a:off x="4768125" y="1096525"/>
            <a:ext cx="4078848" cy="396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/>
          <p:cNvPicPr preferRelativeResize="0"/>
          <p:nvPr/>
        </p:nvPicPr>
        <p:blipFill rotWithShape="1">
          <a:blip r:embed="rId4">
            <a:alphaModFix/>
          </a:blip>
          <a:srcRect l="51067" t="13275" r="23122" b="7422"/>
          <a:stretch/>
        </p:blipFill>
        <p:spPr>
          <a:xfrm rot="10800000">
            <a:off x="304327" y="1147400"/>
            <a:ext cx="4078848" cy="39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687100"/>
            <a:ext cx="9144000" cy="1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969101">
            <a:off x="-293747" y="5566517"/>
            <a:ext cx="1321193" cy="1321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 txBox="1"/>
          <p:nvPr/>
        </p:nvSpPr>
        <p:spPr>
          <a:xfrm>
            <a:off x="51500" y="77025"/>
            <a:ext cx="32643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Open Sans"/>
              <a:buNone/>
            </a:pPr>
            <a:r>
              <a:rPr lang="en-US" sz="3200" b="1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What next? </a:t>
            </a:r>
            <a:endParaRPr sz="3200" b="1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Open Sans"/>
              <a:buNone/>
            </a:pPr>
            <a:r>
              <a:rPr lang="en-US" sz="2700" b="1" i="1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Key Dates</a:t>
            </a:r>
            <a:endParaRPr sz="2700" i="1" u="none" strike="noStrike" cap="none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9" name="Google Shape;25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87100"/>
            <a:ext cx="9144000" cy="1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/>
          <p:cNvPicPr preferRelativeResize="0"/>
          <p:nvPr/>
        </p:nvPicPr>
        <p:blipFill rotWithShape="1">
          <a:blip r:embed="rId4">
            <a:alphaModFix/>
          </a:blip>
          <a:srcRect t="8741" b="8326"/>
          <a:stretch/>
        </p:blipFill>
        <p:spPr>
          <a:xfrm>
            <a:off x="142150" y="951525"/>
            <a:ext cx="4916100" cy="57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6"/>
          <p:cNvPicPr preferRelativeResize="0"/>
          <p:nvPr/>
        </p:nvPicPr>
        <p:blipFill rotWithShape="1">
          <a:blip r:embed="rId5">
            <a:alphaModFix/>
          </a:blip>
          <a:srcRect t="17990" b="17713"/>
          <a:stretch/>
        </p:blipFill>
        <p:spPr>
          <a:xfrm>
            <a:off x="4829425" y="551500"/>
            <a:ext cx="5377202" cy="489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/>
          <p:nvPr/>
        </p:nvSpPr>
        <p:spPr>
          <a:xfrm>
            <a:off x="25" y="221900"/>
            <a:ext cx="91440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Open Sans"/>
              <a:buNone/>
            </a:pPr>
            <a:r>
              <a:rPr lang="en-US" sz="3200" b="1">
                <a:solidFill>
                  <a:srgbClr val="404040"/>
                </a:solidFill>
                <a:latin typeface="Open Sans"/>
                <a:ea typeface="Open Sans"/>
                <a:cs typeface="Open Sans"/>
                <a:sym typeface="Open Sans"/>
              </a:rPr>
              <a:t>Here To Help</a:t>
            </a:r>
            <a:endParaRPr sz="3200" i="0" u="none" strike="noStrike" cap="none">
              <a:solidFill>
                <a:srgbClr val="4040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8" name="Google Shape;26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87100"/>
            <a:ext cx="9144000" cy="1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000" y="1353350"/>
            <a:ext cx="1985149" cy="27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5261" y="1353338"/>
            <a:ext cx="1985149" cy="275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3525" y="1353350"/>
            <a:ext cx="1985149" cy="275530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7"/>
          <p:cNvSpPr txBox="1"/>
          <p:nvPr/>
        </p:nvSpPr>
        <p:spPr>
          <a:xfrm>
            <a:off x="277000" y="4208800"/>
            <a:ext cx="19851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Victoria Renault</a:t>
            </a:r>
            <a:endParaRPr sz="16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Director of Learning for Admissions, Careers and Progression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3" name="Google Shape;273;p27"/>
          <p:cNvSpPr txBox="1"/>
          <p:nvPr/>
        </p:nvSpPr>
        <p:spPr>
          <a:xfrm>
            <a:off x="3136725" y="60342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 admissions@qmc.ac.uk</a:t>
            </a:r>
            <a:endParaRPr/>
          </a:p>
        </p:txBody>
      </p:sp>
      <p:sp>
        <p:nvSpPr>
          <p:cNvPr id="274" name="Google Shape;274;p27"/>
          <p:cNvSpPr txBox="1"/>
          <p:nvPr/>
        </p:nvSpPr>
        <p:spPr>
          <a:xfrm>
            <a:off x="2575275" y="4208800"/>
            <a:ext cx="1985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Sam Lay</a:t>
            </a:r>
            <a:endParaRPr sz="16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Admissions Officer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5" name="Google Shape;275;p27"/>
          <p:cNvSpPr txBox="1"/>
          <p:nvPr/>
        </p:nvSpPr>
        <p:spPr>
          <a:xfrm>
            <a:off x="4873550" y="4285213"/>
            <a:ext cx="1985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Libby Sharpe</a:t>
            </a:r>
            <a:endParaRPr sz="16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Careers and Admissions Administrator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" name="Google Shape;276;p27"/>
          <p:cNvSpPr txBox="1"/>
          <p:nvPr/>
        </p:nvSpPr>
        <p:spPr>
          <a:xfrm>
            <a:off x="7035325" y="4285213"/>
            <a:ext cx="1985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Annie Wheeler</a:t>
            </a:r>
            <a:endParaRPr sz="16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Admissions Assistant</a:t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7" name="Google Shape;27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63350" y="1353350"/>
            <a:ext cx="1633525" cy="2755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/>
          <p:nvPr/>
        </p:nvSpPr>
        <p:spPr>
          <a:xfrm>
            <a:off x="37675" y="6353875"/>
            <a:ext cx="921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alibri"/>
              <a:buNone/>
            </a:pPr>
            <a:r>
              <a:rPr lang="en-US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 inclusive, vibrant and high-achieving sixth form college where students flourish</a:t>
            </a:r>
            <a:endParaRPr sz="1200" b="1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3370958" y="4363091"/>
            <a:ext cx="2553300" cy="1224600"/>
          </a:xfrm>
          <a:prstGeom prst="wedgeRoundRectCallout">
            <a:avLst>
              <a:gd name="adj1" fmla="val 29940"/>
              <a:gd name="adj2" fmla="val 97476"/>
              <a:gd name="adj3" fmla="val 0"/>
            </a:avLst>
          </a:prstGeom>
          <a:solidFill>
            <a:schemeClr val="lt1"/>
          </a:solidFill>
          <a:ln w="76200" cap="flat" cmpd="sng">
            <a:solidFill>
              <a:srgbClr val="AFCA0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4"/>
          <p:cNvSpPr/>
          <p:nvPr/>
        </p:nvSpPr>
        <p:spPr>
          <a:xfrm>
            <a:off x="6243512" y="2307872"/>
            <a:ext cx="2266800" cy="1269000"/>
          </a:xfrm>
          <a:prstGeom prst="wedgeRoundRectCallout">
            <a:avLst>
              <a:gd name="adj1" fmla="val 34533"/>
              <a:gd name="adj2" fmla="val 85327"/>
              <a:gd name="adj3" fmla="val 0"/>
            </a:avLst>
          </a:prstGeom>
          <a:solidFill>
            <a:schemeClr val="lt1"/>
          </a:solidFill>
          <a:ln w="76200" cap="flat" cmpd="sng">
            <a:solidFill>
              <a:srgbClr val="19A6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4"/>
          <p:cNvSpPr/>
          <p:nvPr/>
        </p:nvSpPr>
        <p:spPr>
          <a:xfrm>
            <a:off x="499750" y="4417516"/>
            <a:ext cx="2551800" cy="1223100"/>
          </a:xfrm>
          <a:prstGeom prst="wedgeRoundRectCallout">
            <a:avLst>
              <a:gd name="adj1" fmla="val 36679"/>
              <a:gd name="adj2" fmla="val 85709"/>
              <a:gd name="adj3" fmla="val 0"/>
            </a:avLst>
          </a:prstGeom>
          <a:solidFill>
            <a:schemeClr val="lt1"/>
          </a:solidFill>
          <a:ln w="76200" cap="flat" cmpd="sng">
            <a:solidFill>
              <a:srgbClr val="009FE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4"/>
          <p:cNvSpPr/>
          <p:nvPr/>
        </p:nvSpPr>
        <p:spPr>
          <a:xfrm>
            <a:off x="6243656" y="4355613"/>
            <a:ext cx="2400600" cy="1477800"/>
          </a:xfrm>
          <a:prstGeom prst="wedgeRoundRectCallout">
            <a:avLst>
              <a:gd name="adj1" fmla="val 33109"/>
              <a:gd name="adj2" fmla="val 80558"/>
              <a:gd name="adj3" fmla="val 0"/>
            </a:avLst>
          </a:prstGeom>
          <a:solidFill>
            <a:schemeClr val="lt1"/>
          </a:solidFill>
          <a:ln w="76200" cap="flat" cmpd="sng">
            <a:solidFill>
              <a:srgbClr val="B0368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3529766" y="2250275"/>
            <a:ext cx="1919100" cy="1223100"/>
          </a:xfrm>
          <a:prstGeom prst="wedgeRoundRectCallout">
            <a:avLst>
              <a:gd name="adj1" fmla="val 35350"/>
              <a:gd name="adj2" fmla="val 83474"/>
              <a:gd name="adj3" fmla="val 0"/>
            </a:avLst>
          </a:prstGeom>
          <a:solidFill>
            <a:schemeClr val="lt1"/>
          </a:solidFill>
          <a:ln w="76200" cap="flat" cmpd="sng">
            <a:solidFill>
              <a:srgbClr val="95B5D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3514358" y="4513706"/>
            <a:ext cx="2266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 your ideas make a sensible combination?</a:t>
            </a:r>
            <a:endParaRPr sz="12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6176582" y="2542274"/>
            <a:ext cx="240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are you </a:t>
            </a:r>
            <a:endParaRPr sz="18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good at?</a:t>
            </a:r>
            <a:endParaRPr sz="18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699164" y="4632822"/>
            <a:ext cx="2153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do you need for your career ambitions?</a:t>
            </a:r>
            <a:endParaRPr sz="12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3450727" y="2520400"/>
            <a:ext cx="2077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interests you?</a:t>
            </a:r>
            <a:endParaRPr sz="18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6380799" y="4495807"/>
            <a:ext cx="2126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Are there courses that interest you that you’ve never done before?</a:t>
            </a:r>
            <a:endParaRPr sz="18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-37950" y="0"/>
            <a:ext cx="9219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Open Sans"/>
              <a:buNone/>
            </a:pPr>
            <a:r>
              <a:rPr lang="en-US" sz="32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Start </a:t>
            </a:r>
            <a:r>
              <a:rPr lang="en-US" sz="3200"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-US" sz="32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hinking </a:t>
            </a:r>
            <a:r>
              <a:rPr lang="en-US" sz="3200"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32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bout </a:t>
            </a:r>
            <a:r>
              <a:rPr lang="en-US" sz="3200"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lang="en-US" sz="32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our </a:t>
            </a:r>
            <a:r>
              <a:rPr lang="en-US" sz="3200"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F</a:t>
            </a:r>
            <a:r>
              <a:rPr lang="en-US" sz="32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uture </a:t>
            </a:r>
            <a:r>
              <a:rPr lang="en-US" sz="3200"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N</a:t>
            </a:r>
            <a:r>
              <a:rPr lang="en-US" sz="32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ow…</a:t>
            </a:r>
            <a:endParaRPr sz="22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" name="Google Shape;115;p14"/>
          <p:cNvSpPr/>
          <p:nvPr/>
        </p:nvSpPr>
        <p:spPr>
          <a:xfrm>
            <a:off x="777971" y="2330852"/>
            <a:ext cx="1919100" cy="1223100"/>
          </a:xfrm>
          <a:prstGeom prst="wedgeRoundRectCallout">
            <a:avLst>
              <a:gd name="adj1" fmla="val 37619"/>
              <a:gd name="adj2" fmla="val 77174"/>
              <a:gd name="adj3" fmla="val 0"/>
            </a:avLst>
          </a:prstGeom>
          <a:solidFill>
            <a:schemeClr val="lt1"/>
          </a:solidFill>
          <a:ln w="76200" cap="flat" cmpd="sng">
            <a:solidFill>
              <a:srgbClr val="B52C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883151" y="2622840"/>
            <a:ext cx="1583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do you enjoy?</a:t>
            </a:r>
            <a:endParaRPr sz="12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7" name="Google Shape;11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87100"/>
            <a:ext cx="9144000" cy="1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52163"/>
            <a:ext cx="9143997" cy="15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 txBox="1"/>
          <p:nvPr/>
        </p:nvSpPr>
        <p:spPr>
          <a:xfrm>
            <a:off x="0" y="109725"/>
            <a:ext cx="7470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How to be Successful…</a:t>
            </a:r>
            <a:endParaRPr sz="3200" b="1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15"/>
          <p:cNvSpPr txBox="1"/>
          <p:nvPr/>
        </p:nvSpPr>
        <p:spPr>
          <a:xfrm>
            <a:off x="874026" y="4842714"/>
            <a:ext cx="28635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latin typeface="Caveat"/>
                <a:ea typeface="Caveat"/>
                <a:cs typeface="Caveat"/>
                <a:sym typeface="Caveat"/>
              </a:rPr>
              <a:t>Be Courageous…</a:t>
            </a:r>
            <a:endParaRPr sz="33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mfortaa"/>
                <a:ea typeface="Comfortaa"/>
                <a:cs typeface="Comfortaa"/>
                <a:sym typeface="Comfortaa"/>
              </a:rPr>
              <a:t>Be a resilient Learner.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mfortaa"/>
                <a:ea typeface="Comfortaa"/>
                <a:cs typeface="Comfortaa"/>
                <a:sym typeface="Comfortaa"/>
              </a:rPr>
              <a:t>Overcome challenges.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6" name="Google Shape;126;p15"/>
          <p:cNvSpPr txBox="1"/>
          <p:nvPr/>
        </p:nvSpPr>
        <p:spPr>
          <a:xfrm>
            <a:off x="786820" y="2421339"/>
            <a:ext cx="35172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veat"/>
                <a:ea typeface="Caveat"/>
                <a:cs typeface="Caveat"/>
                <a:sym typeface="Caveat"/>
              </a:rPr>
              <a:t>Be Creative…</a:t>
            </a:r>
            <a:endParaRPr sz="3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Show initiative in approach to studies, projects, progression, development.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(Think outside the box)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7" name="Google Shape;127;p15"/>
          <p:cNvSpPr txBox="1"/>
          <p:nvPr/>
        </p:nvSpPr>
        <p:spPr>
          <a:xfrm>
            <a:off x="5270008" y="4867572"/>
            <a:ext cx="2957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veat"/>
                <a:ea typeface="Caveat"/>
                <a:cs typeface="Caveat"/>
                <a:sym typeface="Caveat"/>
              </a:rPr>
              <a:t>Be Curious…</a:t>
            </a:r>
            <a:endParaRPr sz="30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omfortaa"/>
                <a:ea typeface="Comfortaa"/>
                <a:cs typeface="Comfortaa"/>
                <a:sym typeface="Comfortaa"/>
              </a:rPr>
              <a:t>Show growth / excellence beyond expectation.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8" name="Google Shape;128;p15"/>
          <p:cNvSpPr txBox="1"/>
          <p:nvPr/>
        </p:nvSpPr>
        <p:spPr>
          <a:xfrm>
            <a:off x="5270008" y="2376533"/>
            <a:ext cx="31671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Caveat"/>
                <a:ea typeface="Caveat"/>
                <a:cs typeface="Caveat"/>
                <a:sym typeface="Caveat"/>
              </a:rPr>
              <a:t>Be Collaborative… </a:t>
            </a:r>
            <a:endParaRPr sz="31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Teamwork leads to overcoming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mfortaa"/>
                <a:ea typeface="Comfortaa"/>
                <a:cs typeface="Comfortaa"/>
                <a:sym typeface="Comfortaa"/>
              </a:rPr>
              <a:t>obstacles and finding success.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9" name="Google Shape;129;p15"/>
          <p:cNvSpPr/>
          <p:nvPr/>
        </p:nvSpPr>
        <p:spPr>
          <a:xfrm>
            <a:off x="706900" y="2383810"/>
            <a:ext cx="3364800" cy="1837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BC2E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5"/>
          <p:cNvSpPr/>
          <p:nvPr/>
        </p:nvSpPr>
        <p:spPr>
          <a:xfrm>
            <a:off x="4986562" y="2330625"/>
            <a:ext cx="3364800" cy="1837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5B5D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5"/>
          <p:cNvSpPr/>
          <p:nvPr/>
        </p:nvSpPr>
        <p:spPr>
          <a:xfrm>
            <a:off x="706900" y="4587683"/>
            <a:ext cx="3364800" cy="1837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B036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/>
          <p:nvPr/>
        </p:nvSpPr>
        <p:spPr>
          <a:xfrm>
            <a:off x="4986562" y="4544908"/>
            <a:ext cx="3364800" cy="1837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AFCA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" name="Google Shape;13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87100"/>
            <a:ext cx="9144000" cy="1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40925"/>
            <a:ext cx="9143997" cy="15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6"/>
          <p:cNvSpPr txBox="1"/>
          <p:nvPr/>
        </p:nvSpPr>
        <p:spPr>
          <a:xfrm>
            <a:off x="0" y="35225"/>
            <a:ext cx="80835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Open Sans"/>
              <a:buNone/>
            </a:pPr>
            <a:r>
              <a:rPr lang="en-US"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if you could…</a:t>
            </a:r>
            <a:endParaRPr sz="32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p16"/>
          <p:cNvSpPr txBox="1"/>
          <p:nvPr/>
        </p:nvSpPr>
        <p:spPr>
          <a:xfrm>
            <a:off x="0" y="924663"/>
            <a:ext cx="36564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Char char="•"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Enjoy subjects</a:t>
            </a:r>
            <a:br>
              <a:rPr lang="en-US" sz="2000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YOU have chosen</a:t>
            </a:r>
            <a:br>
              <a:rPr lang="en-US" sz="2000">
                <a:latin typeface="Open Sans"/>
                <a:ea typeface="Open Sans"/>
                <a:cs typeface="Open Sans"/>
                <a:sym typeface="Open Sans"/>
              </a:rPr>
            </a:b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Char char="•"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Shape your experience </a:t>
            </a:r>
            <a:br>
              <a:rPr lang="en-US" sz="2000">
                <a:latin typeface="Open Sans"/>
                <a:ea typeface="Open Sans"/>
                <a:cs typeface="Open Sans"/>
                <a:sym typeface="Open Sans"/>
              </a:rPr>
            </a:b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Char char="•"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Become the best </a:t>
            </a:r>
            <a:br>
              <a:rPr lang="en-US" sz="2000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version of yourself</a:t>
            </a:r>
            <a:br>
              <a:rPr lang="en-US" sz="2000">
                <a:latin typeface="Open Sans"/>
                <a:ea typeface="Open Sans"/>
                <a:cs typeface="Open Sans"/>
                <a:sym typeface="Open Sans"/>
              </a:rPr>
            </a:b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pen Sans"/>
              <a:buChar char="•"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Connect with other like-minded students 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i="0" u="none" strike="noStrike" cap="non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1" name="Google Shape;14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87100"/>
            <a:ext cx="9144000" cy="1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2275" y="781425"/>
            <a:ext cx="2673669" cy="176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2622" y="2761249"/>
            <a:ext cx="2672962" cy="176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 rotWithShape="1">
          <a:blip r:embed="rId6">
            <a:alphaModFix/>
          </a:blip>
          <a:srcRect l="10881" b="7011"/>
          <a:stretch/>
        </p:blipFill>
        <p:spPr>
          <a:xfrm>
            <a:off x="0" y="4705875"/>
            <a:ext cx="2848051" cy="198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8677" y="2761469"/>
            <a:ext cx="2672947" cy="176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8677" y="781425"/>
            <a:ext cx="2672947" cy="176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 rotWithShape="1">
          <a:blip r:embed="rId9">
            <a:alphaModFix/>
          </a:blip>
          <a:srcRect l="10039" t="13971"/>
          <a:stretch/>
        </p:blipFill>
        <p:spPr>
          <a:xfrm>
            <a:off x="6043940" y="4705875"/>
            <a:ext cx="3107659" cy="198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 rotWithShape="1">
          <a:blip r:embed="rId10">
            <a:alphaModFix/>
          </a:blip>
          <a:srcRect b="10434"/>
          <a:stretch/>
        </p:blipFill>
        <p:spPr>
          <a:xfrm>
            <a:off x="2848050" y="4705875"/>
            <a:ext cx="3195902" cy="198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/>
          <p:nvPr/>
        </p:nvSpPr>
        <p:spPr>
          <a:xfrm>
            <a:off x="0" y="221675"/>
            <a:ext cx="367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Open Sans"/>
              <a:buNone/>
            </a:pPr>
            <a:r>
              <a:rPr lang="en-US" sz="37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The Campus…</a:t>
            </a:r>
            <a:endParaRPr sz="27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4" name="Google Shape;15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87100"/>
            <a:ext cx="9144000" cy="1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900" y="901775"/>
            <a:ext cx="8839199" cy="524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25" y="2586759"/>
            <a:ext cx="2942458" cy="198653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 txBox="1"/>
          <p:nvPr/>
        </p:nvSpPr>
        <p:spPr>
          <a:xfrm>
            <a:off x="-41275" y="0"/>
            <a:ext cx="36432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Open Sans"/>
              <a:buNone/>
            </a:pPr>
            <a:r>
              <a:rPr lang="en-US" sz="3200"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Our Facilities…</a:t>
            </a:r>
            <a:endParaRPr sz="22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 rotWithShape="1">
          <a:blip r:embed="rId4">
            <a:alphaModFix/>
          </a:blip>
          <a:srcRect t="-2427"/>
          <a:stretch/>
        </p:blipFill>
        <p:spPr>
          <a:xfrm>
            <a:off x="92625" y="4584633"/>
            <a:ext cx="2941708" cy="2047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00558" y="2586759"/>
            <a:ext cx="2942459" cy="1986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625" y="528325"/>
            <a:ext cx="2943212" cy="1986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8115" y="4645192"/>
            <a:ext cx="2943212" cy="1986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8490" y="2586759"/>
            <a:ext cx="2942467" cy="1986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00558" y="4645433"/>
            <a:ext cx="2942459" cy="198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08866" y="528806"/>
            <a:ext cx="2941704" cy="198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00557" y="528806"/>
            <a:ext cx="2942464" cy="198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6687100"/>
            <a:ext cx="9144000" cy="17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550" y="169900"/>
            <a:ext cx="9219098" cy="651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87100"/>
            <a:ext cx="9144000" cy="1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1500"/>
            <a:ext cx="9144003" cy="6465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/>
          <p:nvPr/>
        </p:nvSpPr>
        <p:spPr>
          <a:xfrm>
            <a:off x="0" y="79400"/>
            <a:ext cx="86292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Open Sans"/>
              <a:buNone/>
            </a:pPr>
            <a:r>
              <a:rPr lang="en-US" sz="25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Queen Mary’s College is a community of, and for, people who want to learn and progress…</a:t>
            </a:r>
            <a:endParaRPr sz="15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7" name="Google Shape;18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87100"/>
            <a:ext cx="9144000" cy="1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 rotWithShape="1">
          <a:blip r:embed="rId4">
            <a:alphaModFix/>
          </a:blip>
          <a:srcRect l="24979" r="24402"/>
          <a:stretch/>
        </p:blipFill>
        <p:spPr>
          <a:xfrm>
            <a:off x="2134125" y="1087550"/>
            <a:ext cx="4875749" cy="559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621</Words>
  <Application>Microsoft Office PowerPoint</Application>
  <PresentationFormat>On-screen Show (4:3)</PresentationFormat>
  <Paragraphs>135</Paragraphs>
  <Slides>15</Slides>
  <Notes>15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Lobster</vt:lpstr>
      <vt:lpstr>Caveat</vt:lpstr>
      <vt:lpstr>Open Sans</vt:lpstr>
      <vt:lpstr>Comfortaa</vt:lpstr>
      <vt:lpstr>Open Sans SemiBold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Lay</dc:creator>
  <cp:lastModifiedBy>Ms E Sweetman</cp:lastModifiedBy>
  <cp:revision>2</cp:revision>
  <dcterms:modified xsi:type="dcterms:W3CDTF">2024-09-18T14:38:01Z</dcterms:modified>
</cp:coreProperties>
</file>