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9144000" cy="6858000"/>
  <p:embeddedFontLst>
    <p:embeddedFont>
      <p:font typeface="Proxima Nova"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32">
          <p15:clr>
            <a:srgbClr val="A4A3A4"/>
          </p15:clr>
        </p15:guide>
        <p15:guide id="2" orient="horz" pos="1251">
          <p15:clr>
            <a:srgbClr val="A4A3A4"/>
          </p15:clr>
        </p15:guide>
        <p15:guide id="3" orient="horz" pos="2125">
          <p15:clr>
            <a:srgbClr val="A4A3A4"/>
          </p15:clr>
        </p15:guide>
        <p15:guide id="4" orient="horz" pos="4089">
          <p15:clr>
            <a:srgbClr val="A4A3A4"/>
          </p15:clr>
        </p15:guide>
        <p15:guide id="5" pos="4387">
          <p15:clr>
            <a:srgbClr val="A4A3A4"/>
          </p15:clr>
        </p15:guide>
        <p15:guide id="6" pos="764">
          <p15:clr>
            <a:srgbClr val="A4A3A4"/>
          </p15:clr>
        </p15:guide>
        <p15:guide id="7" pos="4507">
          <p15:clr>
            <a:srgbClr val="A4A3A4"/>
          </p15:clr>
        </p15:guide>
        <p15:guide id="8" pos="692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jPKvJ8vNwgdedwvimdyJzbU6hfR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22CE5F-F23E-4C94-BF91-C2EEDB2C61CF}" v="3" dt="2024-09-27T10:14:40.863"/>
  </p1510:revLst>
</p1510:revInfo>
</file>

<file path=ppt/tableStyles.xml><?xml version="1.0" encoding="utf-8"?>
<a:tblStyleLst xmlns:a="http://schemas.openxmlformats.org/drawingml/2006/main" def="{2839264B-FA4A-4FC8-B1A4-6FE430E05DEC}">
  <a:tblStyle styleId="{2839264B-FA4A-4FC8-B1A4-6FE430E05DE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orient="horz" pos="2032"/>
        <p:guide orient="horz" pos="1251"/>
        <p:guide orient="horz" pos="2125"/>
        <p:guide orient="horz" pos="4089"/>
        <p:guide pos="4387"/>
        <p:guide pos="764"/>
        <p:guide pos="4507"/>
        <p:guide pos="6923"/>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font" Target="fonts/font3.fntdata" Id="rId18" /><Relationship Type="http://schemas.openxmlformats.org/officeDocument/2006/relationships/viewProps" Target="viewProps.xml" Id="rId26" /><Relationship Type="http://schemas.openxmlformats.org/officeDocument/2006/relationships/slide" Target="slides/slide2.xml" Id="rId3"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font" Target="fonts/font2.fntdata" Id="rId17" /><Relationship Type="http://schemas.openxmlformats.org/officeDocument/2006/relationships/presProps" Target="presProps.xml" Id="rId25" /><Relationship Type="http://schemas.openxmlformats.org/officeDocument/2006/relationships/slide" Target="slides/slide1.xml" Id="rId2" /><Relationship Type="http://schemas.openxmlformats.org/officeDocument/2006/relationships/font" Target="fonts/font1.fntdata" Id="rId16"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customschemas.google.com/relationships/presentationmetadata" Target="metadata" Id="rId24" /><Relationship Type="http://schemas.openxmlformats.org/officeDocument/2006/relationships/slide" Target="slides/slide4.xml" Id="rId5" /><Relationship Type="http://schemas.openxmlformats.org/officeDocument/2006/relationships/notesMaster" Target="notesMasters/notesMaster1.xml" Id="rId15" /><Relationship Type="http://schemas.openxmlformats.org/officeDocument/2006/relationships/tableStyles" Target="tableStyles.xml" Id="rId28" /><Relationship Type="http://schemas.openxmlformats.org/officeDocument/2006/relationships/slide" Target="slides/slide9.xml" Id="rId10" /><Relationship Type="http://schemas.openxmlformats.org/officeDocument/2006/relationships/font" Target="fonts/font4.fntdata"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theme" Target="theme/theme1.xml" Id="rId27" /><Relationship Type="http://schemas.microsoft.com/office/2015/10/relationships/revisionInfo" Target="revisionInfo.xml" Id="rId30"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29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sdc.ac.uk/study-with-us/alton-campus/how-to-get-to-alton-camp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1: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1: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06221d8125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06221d8125_0_0: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06221d8125_0_0:notes"/>
          <p:cNvSpPr txBox="1">
            <a:spLocks noGrp="1"/>
          </p:cNvSpPr>
          <p:nvPr>
            <p:ph type="sldNum" idx="12"/>
          </p:nvPr>
        </p:nvSpPr>
        <p:spPr>
          <a:xfrm>
            <a:off x="5180013" y="6513513"/>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2: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3: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333333"/>
                </a:solidFill>
                <a:latin typeface="Proxima Nova"/>
                <a:ea typeface="Proxima Nova"/>
                <a:cs typeface="Proxima Nova"/>
                <a:sym typeface="Proxima Nova"/>
              </a:rPr>
              <a:t>Evidence from academic studies which show that shorter lessons are better for your ability to concentrate – so we limit ours to 90 minutes.</a:t>
            </a:r>
            <a:endParaRPr/>
          </a:p>
          <a:p>
            <a:pPr marL="0" lvl="0" indent="0" algn="l" rtl="0">
              <a:spcBef>
                <a:spcPts val="0"/>
              </a:spcBef>
              <a:spcAft>
                <a:spcPts val="0"/>
              </a:spcAft>
              <a:buNone/>
            </a:pPr>
            <a:r>
              <a:rPr lang="en-GB" b="0" i="0">
                <a:solidFill>
                  <a:srgbClr val="333333"/>
                </a:solidFill>
                <a:latin typeface="Proxima Nova"/>
                <a:ea typeface="Proxima Nova"/>
                <a:cs typeface="Proxima Nova"/>
                <a:sym typeface="Proxima Nova"/>
              </a:rPr>
              <a:t>Our students told us that they wanted time between their lessons to study at the campus, using our facilities which many said helped them get their homework done easier than at home, including the opportunity to complete work with their friends. They asked that we remember their need to socialise and have fun in between lessons too.</a:t>
            </a:r>
            <a:endParaRPr/>
          </a:p>
          <a:p>
            <a:pPr marL="0" lvl="0" indent="0" algn="l" rtl="0">
              <a:spcBef>
                <a:spcPts val="0"/>
              </a:spcBef>
              <a:spcAft>
                <a:spcPts val="0"/>
              </a:spcAft>
              <a:buNone/>
            </a:pPr>
            <a:r>
              <a:rPr lang="en-GB" b="0" i="0">
                <a:solidFill>
                  <a:srgbClr val="333333"/>
                </a:solidFill>
                <a:latin typeface="Proxima Nova"/>
                <a:ea typeface="Proxima Nova"/>
                <a:cs typeface="Proxima Nova"/>
                <a:sym typeface="Proxima Nova"/>
              </a:rPr>
              <a:t>Your lessons won’t finish later than 4.15pm and many of them don’t start until 10am – so it’s easy to get to and from college, via our excellent </a:t>
            </a:r>
            <a:r>
              <a:rPr lang="en-GB" b="1" i="0" u="sng" strike="noStrike">
                <a:solidFill>
                  <a:srgbClr val="D4007F"/>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public transport options</a:t>
            </a:r>
            <a:r>
              <a:rPr lang="en-GB" b="0" i="0">
                <a:solidFill>
                  <a:srgbClr val="333333"/>
                </a:solidFill>
                <a:latin typeface="Proxima Nova"/>
                <a:ea typeface="Proxima Nova"/>
                <a:cs typeface="Proxima Nova"/>
                <a:sym typeface="Proxima Nova"/>
              </a:rPr>
              <a:t>.</a:t>
            </a:r>
            <a:endParaRPr/>
          </a:p>
          <a:p>
            <a:pPr marL="0" lvl="0" indent="0" algn="l" rtl="0">
              <a:spcBef>
                <a:spcPts val="0"/>
              </a:spcBef>
              <a:spcAft>
                <a:spcPts val="0"/>
              </a:spcAft>
              <a:buNone/>
            </a:pPr>
            <a:endParaRPr/>
          </a:p>
        </p:txBody>
      </p:sp>
      <p:sp>
        <p:nvSpPr>
          <p:cNvPr id="119" name="Google Shape;119;p4: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5" name="Google Shape;17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pic>
        <p:nvPicPr>
          <p:cNvPr id="11" name="Google Shape;11;p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14"/>
          <p:cNvSpPr txBox="1">
            <a:spLocks noGrp="1"/>
          </p:cNvSpPr>
          <p:nvPr>
            <p:ph type="subTitle" idx="1"/>
          </p:nvPr>
        </p:nvSpPr>
        <p:spPr>
          <a:xfrm>
            <a:off x="1665818" y="2631031"/>
            <a:ext cx="9558564" cy="27699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Arial"/>
                <a:ea typeface="Arial"/>
                <a:cs typeface="Arial"/>
                <a:sym typeface="Arial"/>
              </a:defRPr>
            </a:lvl2pPr>
            <a:lvl3pPr marR="0" lvl="2" algn="l" rtl="0">
              <a:spcBef>
                <a:spcPts val="0"/>
              </a:spcBef>
              <a:spcAft>
                <a:spcPts val="0"/>
              </a:spcAft>
              <a:buSzPts val="1400"/>
              <a:buNone/>
              <a:defRPr sz="1800" b="0" i="0" u="none" strike="noStrike" cap="none">
                <a:latin typeface="Arial"/>
                <a:ea typeface="Arial"/>
                <a:cs typeface="Arial"/>
                <a:sym typeface="Arial"/>
              </a:defRPr>
            </a:lvl3pPr>
            <a:lvl4pPr marR="0" lvl="3" algn="l" rtl="0">
              <a:spcBef>
                <a:spcPts val="0"/>
              </a:spcBef>
              <a:spcAft>
                <a:spcPts val="0"/>
              </a:spcAft>
              <a:buSzPts val="1400"/>
              <a:buNone/>
              <a:defRPr sz="1800" b="0" i="0" u="none" strike="noStrike" cap="none">
                <a:latin typeface="Arial"/>
                <a:ea typeface="Arial"/>
                <a:cs typeface="Arial"/>
                <a:sym typeface="Arial"/>
              </a:defRPr>
            </a:lvl4pPr>
            <a:lvl5pPr marR="0" lvl="4" algn="l" rtl="0">
              <a:spcBef>
                <a:spcPts val="0"/>
              </a:spcBef>
              <a:spcAft>
                <a:spcPts val="0"/>
              </a:spcAft>
              <a:buSzPts val="1400"/>
              <a:buNone/>
              <a:defRPr sz="1800" b="0" i="0" u="none" strike="noStrike" cap="none">
                <a:latin typeface="Arial"/>
                <a:ea typeface="Arial"/>
                <a:cs typeface="Arial"/>
                <a:sym typeface="Arial"/>
              </a:defRPr>
            </a:lvl5pPr>
            <a:lvl6pPr marR="0" lvl="5" algn="l" rtl="0">
              <a:spcBef>
                <a:spcPts val="0"/>
              </a:spcBef>
              <a:spcAft>
                <a:spcPts val="0"/>
              </a:spcAft>
              <a:buSzPts val="1400"/>
              <a:buNone/>
              <a:defRPr sz="1800" b="0" i="0" u="none" strike="noStrike" cap="none">
                <a:latin typeface="Arial"/>
                <a:ea typeface="Arial"/>
                <a:cs typeface="Arial"/>
                <a:sym typeface="Arial"/>
              </a:defRPr>
            </a:lvl6pPr>
            <a:lvl7pPr marR="0" lvl="6" algn="l" rtl="0">
              <a:spcBef>
                <a:spcPts val="0"/>
              </a:spcBef>
              <a:spcAft>
                <a:spcPts val="0"/>
              </a:spcAft>
              <a:buSzPts val="1400"/>
              <a:buNone/>
              <a:defRPr sz="1800" b="0" i="0" u="none" strike="noStrike" cap="none">
                <a:latin typeface="Arial"/>
                <a:ea typeface="Arial"/>
                <a:cs typeface="Arial"/>
                <a:sym typeface="Arial"/>
              </a:defRPr>
            </a:lvl7pPr>
            <a:lvl8pPr marR="0" lvl="7" algn="l" rtl="0">
              <a:spcBef>
                <a:spcPts val="0"/>
              </a:spcBef>
              <a:spcAft>
                <a:spcPts val="0"/>
              </a:spcAft>
              <a:buSzPts val="1400"/>
              <a:buNone/>
              <a:defRPr sz="1800" b="0" i="0" u="none" strike="noStrike" cap="none">
                <a:latin typeface="Arial"/>
                <a:ea typeface="Arial"/>
                <a:cs typeface="Arial"/>
                <a:sym typeface="Arial"/>
              </a:defRPr>
            </a:lvl8pPr>
            <a:lvl9pPr marR="0" lvl="8"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
        <p:nvSpPr>
          <p:cNvPr id="13" name="Google Shape;13;p14"/>
          <p:cNvSpPr txBox="1">
            <a:spLocks noGrp="1"/>
          </p:cNvSpPr>
          <p:nvPr>
            <p:ph type="body" idx="2"/>
          </p:nvPr>
        </p:nvSpPr>
        <p:spPr>
          <a:xfrm>
            <a:off x="1665818" y="3041650"/>
            <a:ext cx="7876116" cy="21544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1" i="0" u="none" strike="noStrike" cap="none">
                <a:solidFill>
                  <a:schemeClr val="l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2 Pics 3" type="obj">
  <p:cSld name="OBJECT">
    <p:spTree>
      <p:nvGrpSpPr>
        <p:cNvPr id="1" name="Shape 65"/>
        <p:cNvGrpSpPr/>
        <p:nvPr/>
      </p:nvGrpSpPr>
      <p:grpSpPr>
        <a:xfrm>
          <a:off x="0" y="0"/>
          <a:ext cx="0" cy="0"/>
          <a:chOff x="0" y="0"/>
          <a:chExt cx="0" cy="0"/>
        </a:xfrm>
      </p:grpSpPr>
      <p:pic>
        <p:nvPicPr>
          <p:cNvPr id="66" name="Google Shape;66;p2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7" name="Google Shape;67;p23"/>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600" b="1" i="0" u="none" strike="noStrike" cap="none">
                <a:solidFill>
                  <a:schemeClr val="accent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23"/>
          <p:cNvSpPr txBox="1">
            <a:spLocks noGrp="1"/>
          </p:cNvSpPr>
          <p:nvPr>
            <p:ph type="body" idx="1"/>
          </p:nvPr>
        </p:nvSpPr>
        <p:spPr>
          <a:xfrm>
            <a:off x="1212850" y="1982910"/>
            <a:ext cx="5750983" cy="27699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
        <p:nvSpPr>
          <p:cNvPr id="69" name="Google Shape;69;p23"/>
          <p:cNvSpPr txBox="1">
            <a:spLocks noGrp="1"/>
          </p:cNvSpPr>
          <p:nvPr>
            <p:ph type="body" idx="2"/>
          </p:nvPr>
        </p:nvSpPr>
        <p:spPr>
          <a:xfrm>
            <a:off x="7154333" y="1982910"/>
            <a:ext cx="3835400" cy="27699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title"/>
          </p:nvPr>
        </p:nvSpPr>
        <p:spPr>
          <a:xfrm>
            <a:off x="1195201" y="337320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15"/>
          <p:cNvSpPr txBox="1">
            <a:spLocks noGrp="1"/>
          </p:cNvSpPr>
          <p:nvPr>
            <p:ph type="body" idx="1"/>
          </p:nvPr>
        </p:nvSpPr>
        <p:spPr>
          <a:xfrm>
            <a:off x="1197243" y="300394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8"/>
        <p:cNvGrpSpPr/>
        <p:nvPr/>
      </p:nvGrpSpPr>
      <p:grpSpPr>
        <a:xfrm>
          <a:off x="0" y="0"/>
          <a:ext cx="0" cy="0"/>
          <a:chOff x="0" y="0"/>
          <a:chExt cx="0" cy="0"/>
        </a:xfrm>
      </p:grpSpPr>
      <p:pic>
        <p:nvPicPr>
          <p:cNvPr id="19" name="Google Shape;19;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 name="Google Shape;20;p16"/>
          <p:cNvSpPr txBox="1">
            <a:spLocks noGrp="1"/>
          </p:cNvSpPr>
          <p:nvPr>
            <p:ph type="title"/>
          </p:nvPr>
        </p:nvSpPr>
        <p:spPr>
          <a:xfrm>
            <a:off x="1195201" y="337320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16"/>
          <p:cNvSpPr txBox="1">
            <a:spLocks noGrp="1"/>
          </p:cNvSpPr>
          <p:nvPr>
            <p:ph type="body" idx="1"/>
          </p:nvPr>
        </p:nvSpPr>
        <p:spPr>
          <a:xfrm>
            <a:off x="1197243" y="300394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2 Pics 3">
  <p:cSld name="Title and Content 2 Pics 3">
    <p:spTree>
      <p:nvGrpSpPr>
        <p:cNvPr id="1" name="Shape 22"/>
        <p:cNvGrpSpPr/>
        <p:nvPr/>
      </p:nvGrpSpPr>
      <p:grpSpPr>
        <a:xfrm>
          <a:off x="0" y="0"/>
          <a:ext cx="0" cy="0"/>
          <a:chOff x="0" y="0"/>
          <a:chExt cx="0" cy="0"/>
        </a:xfrm>
      </p:grpSpPr>
      <p:pic>
        <p:nvPicPr>
          <p:cNvPr id="23" name="Google Shape;23;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 name="Google Shape;24;p17"/>
          <p:cNvSpPr txBox="1">
            <a:spLocks noGrp="1"/>
          </p:cNvSpPr>
          <p:nvPr>
            <p:ph type="title"/>
          </p:nvPr>
        </p:nvSpPr>
        <p:spPr>
          <a:xfrm>
            <a:off x="738001" y="109736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17"/>
          <p:cNvSpPr txBox="1">
            <a:spLocks noGrp="1"/>
          </p:cNvSpPr>
          <p:nvPr>
            <p:ph type="body" idx="1"/>
          </p:nvPr>
        </p:nvSpPr>
        <p:spPr>
          <a:xfrm>
            <a:off x="740043" y="72810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Text and Pic 4">
  <p:cSld name="3_Title and Content Text and Pic 4">
    <p:spTree>
      <p:nvGrpSpPr>
        <p:cNvPr id="1" name="Shape 26"/>
        <p:cNvGrpSpPr/>
        <p:nvPr/>
      </p:nvGrpSpPr>
      <p:grpSpPr>
        <a:xfrm>
          <a:off x="0" y="0"/>
          <a:ext cx="0" cy="0"/>
          <a:chOff x="0" y="0"/>
          <a:chExt cx="0" cy="0"/>
        </a:xfrm>
      </p:grpSpPr>
      <p:pic>
        <p:nvPicPr>
          <p:cNvPr id="27" name="Google Shape;27;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 name="Google Shape;28;p18"/>
          <p:cNvSpPr txBox="1">
            <a:spLocks noGrp="1"/>
          </p:cNvSpPr>
          <p:nvPr>
            <p:ph type="title"/>
          </p:nvPr>
        </p:nvSpPr>
        <p:spPr>
          <a:xfrm>
            <a:off x="738001" y="109736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18"/>
          <p:cNvSpPr txBox="1">
            <a:spLocks noGrp="1"/>
          </p:cNvSpPr>
          <p:nvPr>
            <p:ph type="body" idx="1"/>
          </p:nvPr>
        </p:nvSpPr>
        <p:spPr>
          <a:xfrm>
            <a:off x="740043" y="72810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Text and Pic 4">
  <p:cSld name="2_Title and Content Text and Pic 4">
    <p:spTree>
      <p:nvGrpSpPr>
        <p:cNvPr id="1" name="Shape 30"/>
        <p:cNvGrpSpPr/>
        <p:nvPr/>
      </p:nvGrpSpPr>
      <p:grpSpPr>
        <a:xfrm>
          <a:off x="0" y="0"/>
          <a:ext cx="0" cy="0"/>
          <a:chOff x="0" y="0"/>
          <a:chExt cx="0" cy="0"/>
        </a:xfrm>
      </p:grpSpPr>
      <p:pic>
        <p:nvPicPr>
          <p:cNvPr id="31" name="Google Shape;31;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Google Shape;32;p19"/>
          <p:cNvSpPr txBox="1">
            <a:spLocks noGrp="1"/>
          </p:cNvSpPr>
          <p:nvPr>
            <p:ph type="title"/>
          </p:nvPr>
        </p:nvSpPr>
        <p:spPr>
          <a:xfrm>
            <a:off x="738001" y="109736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19"/>
          <p:cNvSpPr txBox="1">
            <a:spLocks noGrp="1"/>
          </p:cNvSpPr>
          <p:nvPr>
            <p:ph type="body" idx="1"/>
          </p:nvPr>
        </p:nvSpPr>
        <p:spPr>
          <a:xfrm>
            <a:off x="740043" y="72810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Text and Pic 4">
  <p:cSld name="1_Title and Content Text and Pic 4">
    <p:spTree>
      <p:nvGrpSpPr>
        <p:cNvPr id="1" name="Shape 34"/>
        <p:cNvGrpSpPr/>
        <p:nvPr/>
      </p:nvGrpSpPr>
      <p:grpSpPr>
        <a:xfrm>
          <a:off x="0" y="0"/>
          <a:ext cx="0" cy="0"/>
          <a:chOff x="0" y="0"/>
          <a:chExt cx="0" cy="0"/>
        </a:xfrm>
      </p:grpSpPr>
      <p:pic>
        <p:nvPicPr>
          <p:cNvPr id="35" name="Google Shape;35;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20"/>
          <p:cNvSpPr txBox="1">
            <a:spLocks noGrp="1"/>
          </p:cNvSpPr>
          <p:nvPr>
            <p:ph type="title"/>
          </p:nvPr>
        </p:nvSpPr>
        <p:spPr>
          <a:xfrm>
            <a:off x="738001" y="109736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20"/>
          <p:cNvSpPr txBox="1">
            <a:spLocks noGrp="1"/>
          </p:cNvSpPr>
          <p:nvPr>
            <p:ph type="body" idx="1"/>
          </p:nvPr>
        </p:nvSpPr>
        <p:spPr>
          <a:xfrm>
            <a:off x="740043" y="72810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ext and Pic 4">
  <p:cSld name="Title and Content Text and Pic 4">
    <p:spTree>
      <p:nvGrpSpPr>
        <p:cNvPr id="1" name="Shape 38"/>
        <p:cNvGrpSpPr/>
        <p:nvPr/>
      </p:nvGrpSpPr>
      <p:grpSpPr>
        <a:xfrm>
          <a:off x="0" y="0"/>
          <a:ext cx="0" cy="0"/>
          <a:chOff x="0" y="0"/>
          <a:chExt cx="0" cy="0"/>
        </a:xfrm>
      </p:grpSpPr>
      <p:pic>
        <p:nvPicPr>
          <p:cNvPr id="39" name="Google Shape;39;p2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21"/>
          <p:cNvSpPr txBox="1">
            <a:spLocks noGrp="1"/>
          </p:cNvSpPr>
          <p:nvPr>
            <p:ph type="title"/>
          </p:nvPr>
        </p:nvSpPr>
        <p:spPr>
          <a:xfrm>
            <a:off x="738001" y="1097361"/>
            <a:ext cx="9825868" cy="46166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rgbClr val="88527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21"/>
          <p:cNvSpPr txBox="1">
            <a:spLocks noGrp="1"/>
          </p:cNvSpPr>
          <p:nvPr>
            <p:ph type="body" idx="1"/>
          </p:nvPr>
        </p:nvSpPr>
        <p:spPr>
          <a:xfrm>
            <a:off x="740043" y="728101"/>
            <a:ext cx="8390467" cy="27699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1" i="0" u="none" strike="noStrike" cap="none">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800" b="0" i="0" u="none" strike="noStrike" cap="none">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42"/>
        <p:cNvGrpSpPr/>
        <p:nvPr/>
      </p:nvGrpSpPr>
      <p:grpSpPr>
        <a:xfrm>
          <a:off x="0" y="0"/>
          <a:ext cx="0" cy="0"/>
          <a:chOff x="0" y="0"/>
          <a:chExt cx="0" cy="0"/>
        </a:xfrm>
      </p:grpSpPr>
      <p:sp>
        <p:nvSpPr>
          <p:cNvPr id="43" name="Google Shape;43;p22"/>
          <p:cNvSpPr txBox="1">
            <a:spLocks noGrp="1"/>
          </p:cNvSpPr>
          <p:nvPr>
            <p:ph type="title"/>
          </p:nvPr>
        </p:nvSpPr>
        <p:spPr>
          <a:xfrm>
            <a:off x="1203019" y="3370531"/>
            <a:ext cx="9825868" cy="461665"/>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D5007F"/>
              </a:buClr>
              <a:buSzPts val="3000"/>
              <a:buFont typeface="Arial"/>
              <a:buNone/>
              <a:defRPr sz="3000" b="1" i="0" u="none" strike="noStrike" cap="none">
                <a:solidFill>
                  <a:srgbClr val="D5007F"/>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44" name="Google Shape;44;p22"/>
          <p:cNvSpPr txBox="1">
            <a:spLocks noGrp="1"/>
          </p:cNvSpPr>
          <p:nvPr>
            <p:ph type="body" idx="1"/>
          </p:nvPr>
        </p:nvSpPr>
        <p:spPr>
          <a:xfrm>
            <a:off x="1202267" y="3000782"/>
            <a:ext cx="9825567" cy="276999"/>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 name="Google Shape;45;p22" descr="Screen Clipping"/>
          <p:cNvPicPr preferRelativeResize="0"/>
          <p:nvPr/>
        </p:nvPicPr>
        <p:blipFill rotWithShape="1">
          <a:blip r:embed="rId2">
            <a:alphaModFix/>
          </a:blip>
          <a:srcRect/>
          <a:stretch/>
        </p:blipFill>
        <p:spPr>
          <a:xfrm>
            <a:off x="7495338" y="-7257"/>
            <a:ext cx="4691652" cy="1680531"/>
          </a:xfrm>
          <a:prstGeom prst="rect">
            <a:avLst/>
          </a:prstGeom>
          <a:noFill/>
          <a:ln>
            <a:noFill/>
          </a:ln>
        </p:spPr>
      </p:pic>
      <p:sp>
        <p:nvSpPr>
          <p:cNvPr id="46" name="Google Shape;46;p22"/>
          <p:cNvSpPr/>
          <p:nvPr/>
        </p:nvSpPr>
        <p:spPr>
          <a:xfrm>
            <a:off x="9010750" y="-7257"/>
            <a:ext cx="3181249" cy="152398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22"/>
          <p:cNvSpPr/>
          <p:nvPr/>
        </p:nvSpPr>
        <p:spPr>
          <a:xfrm>
            <a:off x="11057612" y="1713016"/>
            <a:ext cx="140547" cy="153035"/>
          </a:xfrm>
          <a:custGeom>
            <a:avLst/>
            <a:gdLst/>
            <a:ahLst/>
            <a:cxnLst/>
            <a:rect l="l" t="t" r="r" b="b"/>
            <a:pathLst>
              <a:path w="120000" h="120000" extrusionOk="0">
                <a:moveTo>
                  <a:pt x="64658" y="0"/>
                </a:moveTo>
                <a:lnTo>
                  <a:pt x="51879" y="128"/>
                </a:lnTo>
                <a:lnTo>
                  <a:pt x="37917" y="4295"/>
                </a:lnTo>
                <a:lnTo>
                  <a:pt x="30412" y="7492"/>
                </a:lnTo>
                <a:lnTo>
                  <a:pt x="23371" y="11336"/>
                </a:lnTo>
                <a:lnTo>
                  <a:pt x="15449" y="13875"/>
                </a:lnTo>
                <a:lnTo>
                  <a:pt x="6195" y="17536"/>
                </a:lnTo>
                <a:lnTo>
                  <a:pt x="1010" y="21589"/>
                </a:lnTo>
                <a:lnTo>
                  <a:pt x="0" y="26444"/>
                </a:lnTo>
                <a:lnTo>
                  <a:pt x="3261" y="32507"/>
                </a:lnTo>
                <a:lnTo>
                  <a:pt x="7746" y="39086"/>
                </a:lnTo>
                <a:lnTo>
                  <a:pt x="11245" y="45829"/>
                </a:lnTo>
                <a:lnTo>
                  <a:pt x="30570" y="83524"/>
                </a:lnTo>
                <a:lnTo>
                  <a:pt x="53667" y="112745"/>
                </a:lnTo>
                <a:lnTo>
                  <a:pt x="68972" y="119840"/>
                </a:lnTo>
                <a:lnTo>
                  <a:pt x="86958" y="119754"/>
                </a:lnTo>
                <a:lnTo>
                  <a:pt x="104533" y="117552"/>
                </a:lnTo>
                <a:lnTo>
                  <a:pt x="115129" y="112499"/>
                </a:lnTo>
                <a:lnTo>
                  <a:pt x="119382" y="104481"/>
                </a:lnTo>
                <a:lnTo>
                  <a:pt x="117926" y="93384"/>
                </a:lnTo>
                <a:lnTo>
                  <a:pt x="117276" y="91372"/>
                </a:lnTo>
                <a:lnTo>
                  <a:pt x="117059" y="89290"/>
                </a:lnTo>
                <a:lnTo>
                  <a:pt x="105222" y="56216"/>
                </a:lnTo>
                <a:lnTo>
                  <a:pt x="93854" y="25188"/>
                </a:lnTo>
                <a:lnTo>
                  <a:pt x="76118" y="3935"/>
                </a:lnTo>
                <a:lnTo>
                  <a:pt x="64658"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 name="Google Shape;48;p22"/>
          <p:cNvSpPr/>
          <p:nvPr/>
        </p:nvSpPr>
        <p:spPr>
          <a:xfrm>
            <a:off x="11430516" y="1524331"/>
            <a:ext cx="121920" cy="196850"/>
          </a:xfrm>
          <a:custGeom>
            <a:avLst/>
            <a:gdLst/>
            <a:ahLst/>
            <a:cxnLst/>
            <a:rect l="l" t="t" r="r" b="b"/>
            <a:pathLst>
              <a:path w="120000" h="120000" extrusionOk="0">
                <a:moveTo>
                  <a:pt x="57258" y="0"/>
                </a:moveTo>
                <a:lnTo>
                  <a:pt x="42670" y="71"/>
                </a:lnTo>
                <a:lnTo>
                  <a:pt x="6316" y="1029"/>
                </a:lnTo>
                <a:lnTo>
                  <a:pt x="0" y="5906"/>
                </a:lnTo>
                <a:lnTo>
                  <a:pt x="4099" y="7989"/>
                </a:lnTo>
                <a:lnTo>
                  <a:pt x="10968" y="12824"/>
                </a:lnTo>
                <a:lnTo>
                  <a:pt x="14614" y="18066"/>
                </a:lnTo>
                <a:lnTo>
                  <a:pt x="16556" y="23512"/>
                </a:lnTo>
                <a:lnTo>
                  <a:pt x="18316" y="28962"/>
                </a:lnTo>
                <a:lnTo>
                  <a:pt x="26480" y="45332"/>
                </a:lnTo>
                <a:lnTo>
                  <a:pt x="36685" y="61429"/>
                </a:lnTo>
                <a:lnTo>
                  <a:pt x="47479" y="77448"/>
                </a:lnTo>
                <a:lnTo>
                  <a:pt x="57416" y="93584"/>
                </a:lnTo>
                <a:lnTo>
                  <a:pt x="62560" y="100561"/>
                </a:lnTo>
                <a:lnTo>
                  <a:pt x="70160" y="107262"/>
                </a:lnTo>
                <a:lnTo>
                  <a:pt x="80349" y="113702"/>
                </a:lnTo>
                <a:lnTo>
                  <a:pt x="93266" y="119890"/>
                </a:lnTo>
                <a:lnTo>
                  <a:pt x="97808" y="113558"/>
                </a:lnTo>
                <a:lnTo>
                  <a:pt x="101940" y="107928"/>
                </a:lnTo>
                <a:lnTo>
                  <a:pt x="115834" y="82172"/>
                </a:lnTo>
                <a:lnTo>
                  <a:pt x="119515" y="66208"/>
                </a:lnTo>
                <a:lnTo>
                  <a:pt x="117786" y="53787"/>
                </a:lnTo>
                <a:lnTo>
                  <a:pt x="113484" y="41568"/>
                </a:lnTo>
                <a:lnTo>
                  <a:pt x="108475" y="29403"/>
                </a:lnTo>
                <a:lnTo>
                  <a:pt x="104615" y="17148"/>
                </a:lnTo>
                <a:lnTo>
                  <a:pt x="101481" y="11522"/>
                </a:lnTo>
                <a:lnTo>
                  <a:pt x="94727" y="6393"/>
                </a:lnTo>
                <a:lnTo>
                  <a:pt x="84687" y="2470"/>
                </a:lnTo>
                <a:lnTo>
                  <a:pt x="71699" y="463"/>
                </a:lnTo>
                <a:lnTo>
                  <a:pt x="57258"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 name="Google Shape;49;p22"/>
          <p:cNvSpPr/>
          <p:nvPr/>
        </p:nvSpPr>
        <p:spPr>
          <a:xfrm>
            <a:off x="11546485" y="1803317"/>
            <a:ext cx="132927" cy="187960"/>
          </a:xfrm>
          <a:custGeom>
            <a:avLst/>
            <a:gdLst/>
            <a:ahLst/>
            <a:cxnLst/>
            <a:rect l="l" t="t" r="r" b="b"/>
            <a:pathLst>
              <a:path w="120000" h="120000" extrusionOk="0">
                <a:moveTo>
                  <a:pt x="58916" y="0"/>
                </a:moveTo>
                <a:lnTo>
                  <a:pt x="2154" y="16861"/>
                </a:lnTo>
                <a:lnTo>
                  <a:pt x="0" y="20599"/>
                </a:lnTo>
                <a:lnTo>
                  <a:pt x="9019" y="29120"/>
                </a:lnTo>
                <a:lnTo>
                  <a:pt x="14735" y="32461"/>
                </a:lnTo>
                <a:lnTo>
                  <a:pt x="25130" y="40123"/>
                </a:lnTo>
                <a:lnTo>
                  <a:pt x="52281" y="71882"/>
                </a:lnTo>
                <a:lnTo>
                  <a:pt x="60337" y="83685"/>
                </a:lnTo>
                <a:lnTo>
                  <a:pt x="68575" y="95452"/>
                </a:lnTo>
                <a:lnTo>
                  <a:pt x="92957" y="118301"/>
                </a:lnTo>
                <a:lnTo>
                  <a:pt x="96977" y="119858"/>
                </a:lnTo>
                <a:lnTo>
                  <a:pt x="98658" y="118358"/>
                </a:lnTo>
                <a:lnTo>
                  <a:pt x="99515" y="117936"/>
                </a:lnTo>
                <a:lnTo>
                  <a:pt x="99638" y="117255"/>
                </a:lnTo>
                <a:lnTo>
                  <a:pt x="106875" y="85673"/>
                </a:lnTo>
                <a:lnTo>
                  <a:pt x="119464" y="72125"/>
                </a:lnTo>
                <a:lnTo>
                  <a:pt x="118715" y="66953"/>
                </a:lnTo>
                <a:lnTo>
                  <a:pt x="119770" y="62517"/>
                </a:lnTo>
                <a:lnTo>
                  <a:pt x="119960" y="49259"/>
                </a:lnTo>
                <a:lnTo>
                  <a:pt x="115271" y="36572"/>
                </a:lnTo>
                <a:lnTo>
                  <a:pt x="107413" y="24294"/>
                </a:lnTo>
                <a:lnTo>
                  <a:pt x="98093" y="12263"/>
                </a:lnTo>
                <a:lnTo>
                  <a:pt x="88401" y="4851"/>
                </a:lnTo>
                <a:lnTo>
                  <a:pt x="74749" y="713"/>
                </a:lnTo>
                <a:lnTo>
                  <a:pt x="58916"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 name="Google Shape;50;p22"/>
          <p:cNvSpPr/>
          <p:nvPr/>
        </p:nvSpPr>
        <p:spPr>
          <a:xfrm>
            <a:off x="11230515" y="1604144"/>
            <a:ext cx="115147" cy="168275"/>
          </a:xfrm>
          <a:custGeom>
            <a:avLst/>
            <a:gdLst/>
            <a:ahLst/>
            <a:cxnLst/>
            <a:rect l="l" t="t" r="r" b="b"/>
            <a:pathLst>
              <a:path w="120000" h="120000" extrusionOk="0">
                <a:moveTo>
                  <a:pt x="51599" y="0"/>
                </a:moveTo>
                <a:lnTo>
                  <a:pt x="39817" y="474"/>
                </a:lnTo>
                <a:lnTo>
                  <a:pt x="0" y="2299"/>
                </a:lnTo>
                <a:lnTo>
                  <a:pt x="1728" y="6873"/>
                </a:lnTo>
                <a:lnTo>
                  <a:pt x="2487" y="9826"/>
                </a:lnTo>
                <a:lnTo>
                  <a:pt x="10254" y="24375"/>
                </a:lnTo>
                <a:lnTo>
                  <a:pt x="22841" y="47758"/>
                </a:lnTo>
                <a:lnTo>
                  <a:pt x="29010" y="59465"/>
                </a:lnTo>
                <a:lnTo>
                  <a:pt x="33963" y="69435"/>
                </a:lnTo>
                <a:lnTo>
                  <a:pt x="38737" y="79431"/>
                </a:lnTo>
                <a:lnTo>
                  <a:pt x="43818" y="89605"/>
                </a:lnTo>
                <a:lnTo>
                  <a:pt x="69406" y="119003"/>
                </a:lnTo>
                <a:lnTo>
                  <a:pt x="75476" y="119827"/>
                </a:lnTo>
                <a:lnTo>
                  <a:pt x="81918" y="119719"/>
                </a:lnTo>
                <a:lnTo>
                  <a:pt x="86118" y="117327"/>
                </a:lnTo>
                <a:lnTo>
                  <a:pt x="86188" y="115951"/>
                </a:lnTo>
                <a:lnTo>
                  <a:pt x="87801" y="108903"/>
                </a:lnTo>
                <a:lnTo>
                  <a:pt x="91544" y="102249"/>
                </a:lnTo>
                <a:lnTo>
                  <a:pt x="96809" y="95859"/>
                </a:lnTo>
                <a:lnTo>
                  <a:pt x="102989" y="89605"/>
                </a:lnTo>
                <a:lnTo>
                  <a:pt x="115358" y="72986"/>
                </a:lnTo>
                <a:lnTo>
                  <a:pt x="119581" y="56093"/>
                </a:lnTo>
                <a:lnTo>
                  <a:pt x="117273" y="39062"/>
                </a:lnTo>
                <a:lnTo>
                  <a:pt x="110048" y="22025"/>
                </a:lnTo>
                <a:lnTo>
                  <a:pt x="100749" y="10692"/>
                </a:lnTo>
                <a:lnTo>
                  <a:pt x="87791" y="3737"/>
                </a:lnTo>
                <a:lnTo>
                  <a:pt x="71351" y="420"/>
                </a:lnTo>
                <a:lnTo>
                  <a:pt x="51599"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 name="Google Shape;51;p22"/>
          <p:cNvSpPr/>
          <p:nvPr/>
        </p:nvSpPr>
        <p:spPr>
          <a:xfrm>
            <a:off x="11167365" y="1937331"/>
            <a:ext cx="115147" cy="175895"/>
          </a:xfrm>
          <a:custGeom>
            <a:avLst/>
            <a:gdLst/>
            <a:ahLst/>
            <a:cxnLst/>
            <a:rect l="l" t="t" r="r" b="b"/>
            <a:pathLst>
              <a:path w="120000" h="120000" extrusionOk="0">
                <a:moveTo>
                  <a:pt x="66846" y="0"/>
                </a:moveTo>
                <a:lnTo>
                  <a:pt x="48090" y="1591"/>
                </a:lnTo>
                <a:lnTo>
                  <a:pt x="30478" y="4562"/>
                </a:lnTo>
                <a:lnTo>
                  <a:pt x="14337" y="9185"/>
                </a:lnTo>
                <a:lnTo>
                  <a:pt x="0" y="15734"/>
                </a:lnTo>
                <a:lnTo>
                  <a:pt x="1586" y="18749"/>
                </a:lnTo>
                <a:lnTo>
                  <a:pt x="1499" y="21504"/>
                </a:lnTo>
                <a:lnTo>
                  <a:pt x="26668" y="44628"/>
                </a:lnTo>
                <a:lnTo>
                  <a:pt x="35942" y="62056"/>
                </a:lnTo>
                <a:lnTo>
                  <a:pt x="38508" y="66786"/>
                </a:lnTo>
                <a:lnTo>
                  <a:pt x="70162" y="93172"/>
                </a:lnTo>
                <a:lnTo>
                  <a:pt x="102247" y="116994"/>
                </a:lnTo>
                <a:lnTo>
                  <a:pt x="108141" y="118215"/>
                </a:lnTo>
                <a:lnTo>
                  <a:pt x="112677" y="119879"/>
                </a:lnTo>
                <a:lnTo>
                  <a:pt x="118924" y="117834"/>
                </a:lnTo>
                <a:lnTo>
                  <a:pt x="117547" y="113207"/>
                </a:lnTo>
                <a:lnTo>
                  <a:pt x="115553" y="108597"/>
                </a:lnTo>
                <a:lnTo>
                  <a:pt x="114953" y="103945"/>
                </a:lnTo>
                <a:lnTo>
                  <a:pt x="114308" y="99485"/>
                </a:lnTo>
                <a:lnTo>
                  <a:pt x="113791" y="95005"/>
                </a:lnTo>
                <a:lnTo>
                  <a:pt x="113819" y="90558"/>
                </a:lnTo>
                <a:lnTo>
                  <a:pt x="114812" y="86201"/>
                </a:lnTo>
                <a:lnTo>
                  <a:pt x="118383" y="72838"/>
                </a:lnTo>
                <a:lnTo>
                  <a:pt x="119341" y="59499"/>
                </a:lnTo>
                <a:lnTo>
                  <a:pt x="115042" y="32837"/>
                </a:lnTo>
                <a:lnTo>
                  <a:pt x="94632" y="2801"/>
                </a:lnTo>
                <a:lnTo>
                  <a:pt x="82668" y="225"/>
                </a:lnTo>
                <a:lnTo>
                  <a:pt x="66846"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 name="Google Shape;52;p22"/>
          <p:cNvSpPr/>
          <p:nvPr/>
        </p:nvSpPr>
        <p:spPr>
          <a:xfrm>
            <a:off x="11727041" y="2030079"/>
            <a:ext cx="109220" cy="166370"/>
          </a:xfrm>
          <a:custGeom>
            <a:avLst/>
            <a:gdLst/>
            <a:ahLst/>
            <a:cxnLst/>
            <a:rect l="l" t="t" r="r" b="b"/>
            <a:pathLst>
              <a:path w="120000" h="120000" extrusionOk="0">
                <a:moveTo>
                  <a:pt x="78483" y="0"/>
                </a:moveTo>
                <a:lnTo>
                  <a:pt x="15866" y="9162"/>
                </a:lnTo>
                <a:lnTo>
                  <a:pt x="0" y="21863"/>
                </a:lnTo>
                <a:lnTo>
                  <a:pt x="3773" y="28197"/>
                </a:lnTo>
                <a:lnTo>
                  <a:pt x="7978" y="33446"/>
                </a:lnTo>
                <a:lnTo>
                  <a:pt x="12889" y="38603"/>
                </a:lnTo>
                <a:lnTo>
                  <a:pt x="16016" y="44007"/>
                </a:lnTo>
                <a:lnTo>
                  <a:pt x="23794" y="57120"/>
                </a:lnTo>
                <a:lnTo>
                  <a:pt x="31529" y="70243"/>
                </a:lnTo>
                <a:lnTo>
                  <a:pt x="38633" y="83429"/>
                </a:lnTo>
                <a:lnTo>
                  <a:pt x="44517" y="96726"/>
                </a:lnTo>
                <a:lnTo>
                  <a:pt x="48735" y="103900"/>
                </a:lnTo>
                <a:lnTo>
                  <a:pt x="55469" y="109888"/>
                </a:lnTo>
                <a:lnTo>
                  <a:pt x="64843" y="115050"/>
                </a:lnTo>
                <a:lnTo>
                  <a:pt x="76983" y="119746"/>
                </a:lnTo>
                <a:lnTo>
                  <a:pt x="80760" y="116695"/>
                </a:lnTo>
                <a:lnTo>
                  <a:pt x="85336" y="114323"/>
                </a:lnTo>
                <a:lnTo>
                  <a:pt x="104534" y="87656"/>
                </a:lnTo>
                <a:lnTo>
                  <a:pt x="116220" y="74942"/>
                </a:lnTo>
                <a:lnTo>
                  <a:pt x="119104" y="68750"/>
                </a:lnTo>
                <a:lnTo>
                  <a:pt x="117764" y="63427"/>
                </a:lnTo>
                <a:lnTo>
                  <a:pt x="115857" y="51675"/>
                </a:lnTo>
                <a:lnTo>
                  <a:pt x="114836" y="39885"/>
                </a:lnTo>
                <a:lnTo>
                  <a:pt x="112884" y="28116"/>
                </a:lnTo>
                <a:lnTo>
                  <a:pt x="108183" y="16426"/>
                </a:lnTo>
                <a:lnTo>
                  <a:pt x="101412" y="8363"/>
                </a:lnTo>
                <a:lnTo>
                  <a:pt x="91559" y="2758"/>
                </a:lnTo>
                <a:lnTo>
                  <a:pt x="78483"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22"/>
          <p:cNvSpPr/>
          <p:nvPr/>
        </p:nvSpPr>
        <p:spPr>
          <a:xfrm>
            <a:off x="11543745" y="2132591"/>
            <a:ext cx="99907" cy="170815"/>
          </a:xfrm>
          <a:custGeom>
            <a:avLst/>
            <a:gdLst/>
            <a:ahLst/>
            <a:cxnLst/>
            <a:rect l="l" t="t" r="r" b="b"/>
            <a:pathLst>
              <a:path w="120000" h="120000" extrusionOk="0">
                <a:moveTo>
                  <a:pt x="78853" y="0"/>
                </a:moveTo>
                <a:lnTo>
                  <a:pt x="56783" y="565"/>
                </a:lnTo>
                <a:lnTo>
                  <a:pt x="36535" y="3267"/>
                </a:lnTo>
                <a:lnTo>
                  <a:pt x="17735" y="7846"/>
                </a:lnTo>
                <a:lnTo>
                  <a:pt x="0" y="14042"/>
                </a:lnTo>
                <a:lnTo>
                  <a:pt x="7347" y="21107"/>
                </a:lnTo>
                <a:lnTo>
                  <a:pt x="12690" y="28211"/>
                </a:lnTo>
                <a:lnTo>
                  <a:pt x="16920" y="35325"/>
                </a:lnTo>
                <a:lnTo>
                  <a:pt x="20928" y="42414"/>
                </a:lnTo>
                <a:lnTo>
                  <a:pt x="30324" y="56977"/>
                </a:lnTo>
                <a:lnTo>
                  <a:pt x="52404" y="85716"/>
                </a:lnTo>
                <a:lnTo>
                  <a:pt x="76603" y="110459"/>
                </a:lnTo>
                <a:lnTo>
                  <a:pt x="97200" y="119964"/>
                </a:lnTo>
                <a:lnTo>
                  <a:pt x="100413" y="117038"/>
                </a:lnTo>
                <a:lnTo>
                  <a:pt x="104990" y="114896"/>
                </a:lnTo>
                <a:lnTo>
                  <a:pt x="104380" y="113094"/>
                </a:lnTo>
                <a:lnTo>
                  <a:pt x="103288" y="104690"/>
                </a:lnTo>
                <a:lnTo>
                  <a:pt x="105245" y="96519"/>
                </a:lnTo>
                <a:lnTo>
                  <a:pt x="109489" y="88506"/>
                </a:lnTo>
                <a:lnTo>
                  <a:pt x="115261" y="80573"/>
                </a:lnTo>
                <a:lnTo>
                  <a:pt x="117540" y="77728"/>
                </a:lnTo>
                <a:lnTo>
                  <a:pt x="118414" y="74560"/>
                </a:lnTo>
                <a:lnTo>
                  <a:pt x="118560" y="71403"/>
                </a:lnTo>
                <a:lnTo>
                  <a:pt x="119019" y="56755"/>
                </a:lnTo>
                <a:lnTo>
                  <a:pt x="118376" y="42019"/>
                </a:lnTo>
                <a:lnTo>
                  <a:pt x="110339" y="12722"/>
                </a:lnTo>
                <a:lnTo>
                  <a:pt x="90018" y="1173"/>
                </a:lnTo>
                <a:lnTo>
                  <a:pt x="78853"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54;p22"/>
          <p:cNvSpPr/>
          <p:nvPr/>
        </p:nvSpPr>
        <p:spPr>
          <a:xfrm>
            <a:off x="11297932" y="2170247"/>
            <a:ext cx="100753" cy="142240"/>
          </a:xfrm>
          <a:custGeom>
            <a:avLst/>
            <a:gdLst/>
            <a:ahLst/>
            <a:cxnLst/>
            <a:rect l="l" t="t" r="r" b="b"/>
            <a:pathLst>
              <a:path w="120000" h="120000" extrusionOk="0">
                <a:moveTo>
                  <a:pt x="60100" y="0"/>
                </a:moveTo>
                <a:lnTo>
                  <a:pt x="44827" y="1044"/>
                </a:lnTo>
                <a:lnTo>
                  <a:pt x="29566" y="3151"/>
                </a:lnTo>
                <a:lnTo>
                  <a:pt x="14546" y="7024"/>
                </a:lnTo>
                <a:lnTo>
                  <a:pt x="0" y="13360"/>
                </a:lnTo>
                <a:lnTo>
                  <a:pt x="9032" y="18711"/>
                </a:lnTo>
                <a:lnTo>
                  <a:pt x="14119" y="24928"/>
                </a:lnTo>
                <a:lnTo>
                  <a:pt x="17092" y="31668"/>
                </a:lnTo>
                <a:lnTo>
                  <a:pt x="19783" y="38592"/>
                </a:lnTo>
                <a:lnTo>
                  <a:pt x="26721" y="52456"/>
                </a:lnTo>
                <a:lnTo>
                  <a:pt x="52718" y="93279"/>
                </a:lnTo>
                <a:lnTo>
                  <a:pt x="89404" y="119978"/>
                </a:lnTo>
                <a:lnTo>
                  <a:pt x="93821" y="116882"/>
                </a:lnTo>
                <a:lnTo>
                  <a:pt x="99568" y="114717"/>
                </a:lnTo>
                <a:lnTo>
                  <a:pt x="99628" y="112521"/>
                </a:lnTo>
                <a:lnTo>
                  <a:pt x="101410" y="103112"/>
                </a:lnTo>
                <a:lnTo>
                  <a:pt x="105442" y="94036"/>
                </a:lnTo>
                <a:lnTo>
                  <a:pt x="115825" y="76179"/>
                </a:lnTo>
                <a:lnTo>
                  <a:pt x="118140" y="70332"/>
                </a:lnTo>
                <a:lnTo>
                  <a:pt x="119151" y="64266"/>
                </a:lnTo>
                <a:lnTo>
                  <a:pt x="119164" y="58124"/>
                </a:lnTo>
                <a:lnTo>
                  <a:pt x="118486" y="52049"/>
                </a:lnTo>
                <a:lnTo>
                  <a:pt x="103090" y="12197"/>
                </a:lnTo>
                <a:lnTo>
                  <a:pt x="77934" y="884"/>
                </a:lnTo>
                <a:lnTo>
                  <a:pt x="60100"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22"/>
          <p:cNvSpPr/>
          <p:nvPr/>
        </p:nvSpPr>
        <p:spPr>
          <a:xfrm>
            <a:off x="11349771" y="1872944"/>
            <a:ext cx="104140" cy="136525"/>
          </a:xfrm>
          <a:custGeom>
            <a:avLst/>
            <a:gdLst/>
            <a:ahLst/>
            <a:cxnLst/>
            <a:rect l="l" t="t" r="r" b="b"/>
            <a:pathLst>
              <a:path w="120000" h="120000" extrusionOk="0">
                <a:moveTo>
                  <a:pt x="74815" y="0"/>
                </a:moveTo>
                <a:lnTo>
                  <a:pt x="53345" y="1970"/>
                </a:lnTo>
                <a:lnTo>
                  <a:pt x="40220" y="4572"/>
                </a:lnTo>
                <a:lnTo>
                  <a:pt x="27111" y="7510"/>
                </a:lnTo>
                <a:lnTo>
                  <a:pt x="0" y="13836"/>
                </a:lnTo>
                <a:lnTo>
                  <a:pt x="702" y="16750"/>
                </a:lnTo>
                <a:lnTo>
                  <a:pt x="253" y="19909"/>
                </a:lnTo>
                <a:lnTo>
                  <a:pt x="2263" y="22431"/>
                </a:lnTo>
                <a:lnTo>
                  <a:pt x="8279" y="29672"/>
                </a:lnTo>
                <a:lnTo>
                  <a:pt x="14548" y="36850"/>
                </a:lnTo>
                <a:lnTo>
                  <a:pt x="20732" y="44046"/>
                </a:lnTo>
                <a:lnTo>
                  <a:pt x="26496" y="51343"/>
                </a:lnTo>
                <a:lnTo>
                  <a:pt x="34049" y="62024"/>
                </a:lnTo>
                <a:lnTo>
                  <a:pt x="48475" y="83558"/>
                </a:lnTo>
                <a:lnTo>
                  <a:pt x="55940" y="94264"/>
                </a:lnTo>
                <a:lnTo>
                  <a:pt x="61557" y="101453"/>
                </a:lnTo>
                <a:lnTo>
                  <a:pt x="68385" y="108296"/>
                </a:lnTo>
                <a:lnTo>
                  <a:pt x="77152" y="114552"/>
                </a:lnTo>
                <a:lnTo>
                  <a:pt x="88584" y="119984"/>
                </a:lnTo>
                <a:lnTo>
                  <a:pt x="91199" y="116980"/>
                </a:lnTo>
                <a:lnTo>
                  <a:pt x="94380" y="115016"/>
                </a:lnTo>
                <a:lnTo>
                  <a:pt x="102318" y="75845"/>
                </a:lnTo>
                <a:lnTo>
                  <a:pt x="115897" y="53577"/>
                </a:lnTo>
                <a:lnTo>
                  <a:pt x="119522" y="42984"/>
                </a:lnTo>
                <a:lnTo>
                  <a:pt x="119665" y="32041"/>
                </a:lnTo>
                <a:lnTo>
                  <a:pt x="115376" y="20880"/>
                </a:lnTo>
                <a:lnTo>
                  <a:pt x="105519" y="9565"/>
                </a:lnTo>
                <a:lnTo>
                  <a:pt x="92103" y="2568"/>
                </a:lnTo>
                <a:lnTo>
                  <a:pt x="74815"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 name="Google Shape;56;p22"/>
          <p:cNvSpPr/>
          <p:nvPr/>
        </p:nvSpPr>
        <p:spPr>
          <a:xfrm>
            <a:off x="11884075" y="2413026"/>
            <a:ext cx="96520" cy="62865"/>
          </a:xfrm>
          <a:custGeom>
            <a:avLst/>
            <a:gdLst/>
            <a:ahLst/>
            <a:cxnLst/>
            <a:rect l="l" t="t" r="r" b="b"/>
            <a:pathLst>
              <a:path w="120000" h="120000" extrusionOk="0">
                <a:moveTo>
                  <a:pt x="81162" y="0"/>
                </a:moveTo>
                <a:lnTo>
                  <a:pt x="5050" y="19363"/>
                </a:lnTo>
                <a:lnTo>
                  <a:pt x="0" y="30395"/>
                </a:lnTo>
                <a:lnTo>
                  <a:pt x="4377" y="49207"/>
                </a:lnTo>
                <a:lnTo>
                  <a:pt x="34436" y="119719"/>
                </a:lnTo>
                <a:lnTo>
                  <a:pt x="44600" y="117638"/>
                </a:lnTo>
                <a:lnTo>
                  <a:pt x="54945" y="106080"/>
                </a:lnTo>
                <a:lnTo>
                  <a:pt x="62808" y="94127"/>
                </a:lnTo>
                <a:lnTo>
                  <a:pt x="71209" y="83158"/>
                </a:lnTo>
                <a:lnTo>
                  <a:pt x="80495" y="73209"/>
                </a:lnTo>
                <a:lnTo>
                  <a:pt x="91010" y="64310"/>
                </a:lnTo>
                <a:lnTo>
                  <a:pt x="101515" y="56527"/>
                </a:lnTo>
                <a:lnTo>
                  <a:pt x="109031" y="43364"/>
                </a:lnTo>
                <a:lnTo>
                  <a:pt x="119136" y="31072"/>
                </a:lnTo>
                <a:lnTo>
                  <a:pt x="108677" y="12069"/>
                </a:lnTo>
                <a:lnTo>
                  <a:pt x="95706" y="2681"/>
                </a:lnTo>
                <a:lnTo>
                  <a:pt x="81162"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22"/>
          <p:cNvSpPr/>
          <p:nvPr/>
        </p:nvSpPr>
        <p:spPr>
          <a:xfrm>
            <a:off x="11609290" y="2445354"/>
            <a:ext cx="93980" cy="36830"/>
          </a:xfrm>
          <a:custGeom>
            <a:avLst/>
            <a:gdLst/>
            <a:ahLst/>
            <a:cxnLst/>
            <a:rect l="l" t="t" r="r" b="b"/>
            <a:pathLst>
              <a:path w="120000" h="120000" extrusionOk="0">
                <a:moveTo>
                  <a:pt x="70315" y="0"/>
                </a:moveTo>
                <a:lnTo>
                  <a:pt x="51456" y="1655"/>
                </a:lnTo>
                <a:lnTo>
                  <a:pt x="32609" y="4779"/>
                </a:lnTo>
                <a:lnTo>
                  <a:pt x="8900" y="9914"/>
                </a:lnTo>
                <a:lnTo>
                  <a:pt x="5037" y="28382"/>
                </a:lnTo>
                <a:lnTo>
                  <a:pt x="0" y="40506"/>
                </a:lnTo>
                <a:lnTo>
                  <a:pt x="24085" y="95745"/>
                </a:lnTo>
                <a:lnTo>
                  <a:pt x="77883" y="112209"/>
                </a:lnTo>
                <a:lnTo>
                  <a:pt x="103849" y="119498"/>
                </a:lnTo>
                <a:lnTo>
                  <a:pt x="112563" y="113871"/>
                </a:lnTo>
                <a:lnTo>
                  <a:pt x="116487" y="95745"/>
                </a:lnTo>
                <a:lnTo>
                  <a:pt x="119741" y="62300"/>
                </a:lnTo>
                <a:lnTo>
                  <a:pt x="115587" y="32096"/>
                </a:lnTo>
                <a:lnTo>
                  <a:pt x="105040" y="9914"/>
                </a:lnTo>
                <a:lnTo>
                  <a:pt x="89124" y="410"/>
                </a:lnTo>
                <a:lnTo>
                  <a:pt x="70315"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22"/>
          <p:cNvSpPr/>
          <p:nvPr/>
        </p:nvSpPr>
        <p:spPr>
          <a:xfrm>
            <a:off x="11683082" y="2589567"/>
            <a:ext cx="75353" cy="37465"/>
          </a:xfrm>
          <a:custGeom>
            <a:avLst/>
            <a:gdLst/>
            <a:ahLst/>
            <a:cxnLst/>
            <a:rect l="l" t="t" r="r" b="b"/>
            <a:pathLst>
              <a:path w="120000" h="120000" extrusionOk="0">
                <a:moveTo>
                  <a:pt x="18173" y="0"/>
                </a:moveTo>
                <a:lnTo>
                  <a:pt x="12376" y="6425"/>
                </a:lnTo>
                <a:lnTo>
                  <a:pt x="0" y="12812"/>
                </a:lnTo>
                <a:lnTo>
                  <a:pt x="9410" y="114875"/>
                </a:lnTo>
                <a:lnTo>
                  <a:pt x="20169" y="115688"/>
                </a:lnTo>
                <a:lnTo>
                  <a:pt x="27936" y="119147"/>
                </a:lnTo>
                <a:lnTo>
                  <a:pt x="47566" y="110278"/>
                </a:lnTo>
                <a:lnTo>
                  <a:pt x="60608" y="105579"/>
                </a:lnTo>
                <a:lnTo>
                  <a:pt x="74040" y="104147"/>
                </a:lnTo>
                <a:lnTo>
                  <a:pt x="109502" y="104147"/>
                </a:lnTo>
                <a:lnTo>
                  <a:pt x="115415" y="96284"/>
                </a:lnTo>
                <a:lnTo>
                  <a:pt x="42519" y="9724"/>
                </a:lnTo>
                <a:lnTo>
                  <a:pt x="18173" y="0"/>
                </a:lnTo>
                <a:close/>
              </a:path>
              <a:path w="120000" h="120000" extrusionOk="0">
                <a:moveTo>
                  <a:pt x="109502" y="104147"/>
                </a:moveTo>
                <a:lnTo>
                  <a:pt x="74040" y="104147"/>
                </a:lnTo>
                <a:lnTo>
                  <a:pt x="88313" y="108001"/>
                </a:lnTo>
                <a:lnTo>
                  <a:pt x="101743" y="114468"/>
                </a:lnTo>
                <a:lnTo>
                  <a:pt x="109502" y="104147"/>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22"/>
          <p:cNvSpPr/>
          <p:nvPr/>
        </p:nvSpPr>
        <p:spPr>
          <a:xfrm>
            <a:off x="11353220" y="2592597"/>
            <a:ext cx="67733" cy="31115"/>
          </a:xfrm>
          <a:custGeom>
            <a:avLst/>
            <a:gdLst/>
            <a:ahLst/>
            <a:cxnLst/>
            <a:rect l="l" t="t" r="r" b="b"/>
            <a:pathLst>
              <a:path w="120000" h="120000" extrusionOk="0">
                <a:moveTo>
                  <a:pt x="19318" y="0"/>
                </a:moveTo>
                <a:lnTo>
                  <a:pt x="7289" y="8473"/>
                </a:lnTo>
                <a:lnTo>
                  <a:pt x="0" y="48441"/>
                </a:lnTo>
                <a:lnTo>
                  <a:pt x="5938" y="67104"/>
                </a:lnTo>
                <a:lnTo>
                  <a:pt x="109559" y="119610"/>
                </a:lnTo>
                <a:lnTo>
                  <a:pt x="114207" y="96786"/>
                </a:lnTo>
                <a:lnTo>
                  <a:pt x="119879" y="81601"/>
                </a:lnTo>
                <a:lnTo>
                  <a:pt x="49729" y="11558"/>
                </a:lnTo>
                <a:lnTo>
                  <a:pt x="19318"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22"/>
          <p:cNvSpPr/>
          <p:nvPr/>
        </p:nvSpPr>
        <p:spPr>
          <a:xfrm>
            <a:off x="12049299" y="2592424"/>
            <a:ext cx="61807" cy="26670"/>
          </a:xfrm>
          <a:custGeom>
            <a:avLst/>
            <a:gdLst/>
            <a:ahLst/>
            <a:cxnLst/>
            <a:rect l="l" t="t" r="r" b="b"/>
            <a:pathLst>
              <a:path w="120000" h="120000" extrusionOk="0">
                <a:moveTo>
                  <a:pt x="68004" y="0"/>
                </a:moveTo>
                <a:lnTo>
                  <a:pt x="0" y="86230"/>
                </a:lnTo>
                <a:lnTo>
                  <a:pt x="10158" y="107374"/>
                </a:lnTo>
                <a:lnTo>
                  <a:pt x="30179" y="117714"/>
                </a:lnTo>
                <a:lnTo>
                  <a:pt x="54553" y="103463"/>
                </a:lnTo>
                <a:lnTo>
                  <a:pt x="80510" y="90572"/>
                </a:lnTo>
                <a:lnTo>
                  <a:pt x="103455" y="65464"/>
                </a:lnTo>
                <a:lnTo>
                  <a:pt x="118785" y="14569"/>
                </a:lnTo>
                <a:lnTo>
                  <a:pt x="93087" y="3478"/>
                </a:lnTo>
                <a:lnTo>
                  <a:pt x="68004"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22"/>
          <p:cNvSpPr/>
          <p:nvPr/>
        </p:nvSpPr>
        <p:spPr>
          <a:xfrm>
            <a:off x="12166724" y="2781160"/>
            <a:ext cx="27093" cy="21590"/>
          </a:xfrm>
          <a:custGeom>
            <a:avLst/>
            <a:gdLst/>
            <a:ahLst/>
            <a:cxnLst/>
            <a:rect l="l" t="t" r="r" b="b"/>
            <a:pathLst>
              <a:path w="120000" h="120000" extrusionOk="0">
                <a:moveTo>
                  <a:pt x="65397" y="0"/>
                </a:moveTo>
                <a:lnTo>
                  <a:pt x="0" y="59786"/>
                </a:lnTo>
                <a:lnTo>
                  <a:pt x="16647" y="75883"/>
                </a:lnTo>
                <a:lnTo>
                  <a:pt x="30596" y="96921"/>
                </a:lnTo>
                <a:lnTo>
                  <a:pt x="72519" y="117248"/>
                </a:lnTo>
                <a:lnTo>
                  <a:pt x="117070" y="84281"/>
                </a:lnTo>
                <a:lnTo>
                  <a:pt x="106948" y="41648"/>
                </a:lnTo>
                <a:lnTo>
                  <a:pt x="86096" y="26046"/>
                </a:lnTo>
                <a:lnTo>
                  <a:pt x="65397" y="0"/>
                </a:lnTo>
                <a:close/>
              </a:path>
            </a:pathLst>
          </a:custGeom>
          <a:solidFill>
            <a:srgbClr val="231F2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22"/>
          <p:cNvSpPr/>
          <p:nvPr/>
        </p:nvSpPr>
        <p:spPr>
          <a:xfrm>
            <a:off x="7860324" y="37852"/>
            <a:ext cx="3137747" cy="1024890"/>
          </a:xfrm>
          <a:custGeom>
            <a:avLst/>
            <a:gdLst/>
            <a:ahLst/>
            <a:cxnLst/>
            <a:rect l="l" t="t" r="r" b="b"/>
            <a:pathLst>
              <a:path w="120000" h="120000" extrusionOk="0">
                <a:moveTo>
                  <a:pt x="119274" y="0"/>
                </a:moveTo>
                <a:lnTo>
                  <a:pt x="119033" y="148"/>
                </a:lnTo>
                <a:lnTo>
                  <a:pt x="115745" y="1933"/>
                </a:lnTo>
                <a:lnTo>
                  <a:pt x="114481" y="2825"/>
                </a:lnTo>
                <a:lnTo>
                  <a:pt x="113220" y="3568"/>
                </a:lnTo>
                <a:lnTo>
                  <a:pt x="111958" y="4460"/>
                </a:lnTo>
                <a:lnTo>
                  <a:pt x="106876" y="7434"/>
                </a:lnTo>
                <a:lnTo>
                  <a:pt x="105590" y="7881"/>
                </a:lnTo>
                <a:lnTo>
                  <a:pt x="104326" y="8624"/>
                </a:lnTo>
                <a:lnTo>
                  <a:pt x="101842" y="10408"/>
                </a:lnTo>
                <a:lnTo>
                  <a:pt x="100540" y="10557"/>
                </a:lnTo>
                <a:lnTo>
                  <a:pt x="100383" y="10557"/>
                </a:lnTo>
                <a:lnTo>
                  <a:pt x="100219" y="10855"/>
                </a:lnTo>
                <a:lnTo>
                  <a:pt x="92750" y="17546"/>
                </a:lnTo>
                <a:lnTo>
                  <a:pt x="90305" y="19925"/>
                </a:lnTo>
                <a:lnTo>
                  <a:pt x="83957" y="26617"/>
                </a:lnTo>
                <a:lnTo>
                  <a:pt x="81976" y="28550"/>
                </a:lnTo>
                <a:lnTo>
                  <a:pt x="79966" y="30334"/>
                </a:lnTo>
                <a:lnTo>
                  <a:pt x="78394" y="31672"/>
                </a:lnTo>
                <a:lnTo>
                  <a:pt x="75265" y="34646"/>
                </a:lnTo>
                <a:lnTo>
                  <a:pt x="73674" y="35985"/>
                </a:lnTo>
                <a:lnTo>
                  <a:pt x="63821" y="43717"/>
                </a:lnTo>
                <a:lnTo>
                  <a:pt x="61331" y="45501"/>
                </a:lnTo>
                <a:lnTo>
                  <a:pt x="60762" y="45799"/>
                </a:lnTo>
                <a:lnTo>
                  <a:pt x="60195" y="46245"/>
                </a:lnTo>
                <a:lnTo>
                  <a:pt x="59632" y="46542"/>
                </a:lnTo>
                <a:lnTo>
                  <a:pt x="59078" y="47137"/>
                </a:lnTo>
                <a:lnTo>
                  <a:pt x="56838" y="49070"/>
                </a:lnTo>
                <a:lnTo>
                  <a:pt x="52366" y="53234"/>
                </a:lnTo>
                <a:lnTo>
                  <a:pt x="50146" y="55464"/>
                </a:lnTo>
                <a:lnTo>
                  <a:pt x="47725" y="57695"/>
                </a:lnTo>
                <a:lnTo>
                  <a:pt x="45276" y="59776"/>
                </a:lnTo>
                <a:lnTo>
                  <a:pt x="42790" y="61710"/>
                </a:lnTo>
                <a:lnTo>
                  <a:pt x="40258" y="63197"/>
                </a:lnTo>
                <a:lnTo>
                  <a:pt x="38835" y="64089"/>
                </a:lnTo>
                <a:lnTo>
                  <a:pt x="37430" y="65130"/>
                </a:lnTo>
                <a:lnTo>
                  <a:pt x="34698" y="67806"/>
                </a:lnTo>
                <a:lnTo>
                  <a:pt x="33446" y="69293"/>
                </a:lnTo>
                <a:lnTo>
                  <a:pt x="29665" y="73308"/>
                </a:lnTo>
                <a:lnTo>
                  <a:pt x="27312" y="75985"/>
                </a:lnTo>
                <a:lnTo>
                  <a:pt x="24997" y="78810"/>
                </a:lnTo>
                <a:lnTo>
                  <a:pt x="22720" y="81784"/>
                </a:lnTo>
                <a:lnTo>
                  <a:pt x="20479" y="84907"/>
                </a:lnTo>
                <a:lnTo>
                  <a:pt x="19582" y="86245"/>
                </a:lnTo>
                <a:lnTo>
                  <a:pt x="18694" y="87434"/>
                </a:lnTo>
                <a:lnTo>
                  <a:pt x="17850" y="88921"/>
                </a:lnTo>
                <a:lnTo>
                  <a:pt x="17081" y="90706"/>
                </a:lnTo>
                <a:lnTo>
                  <a:pt x="16867" y="91152"/>
                </a:lnTo>
                <a:lnTo>
                  <a:pt x="16531" y="91449"/>
                </a:lnTo>
                <a:lnTo>
                  <a:pt x="16235" y="91895"/>
                </a:lnTo>
                <a:lnTo>
                  <a:pt x="12181" y="96654"/>
                </a:lnTo>
                <a:lnTo>
                  <a:pt x="7607" y="102602"/>
                </a:lnTo>
                <a:lnTo>
                  <a:pt x="5304" y="105427"/>
                </a:lnTo>
                <a:lnTo>
                  <a:pt x="2955" y="108104"/>
                </a:lnTo>
                <a:lnTo>
                  <a:pt x="2578" y="108550"/>
                </a:lnTo>
                <a:lnTo>
                  <a:pt x="635" y="111226"/>
                </a:lnTo>
                <a:lnTo>
                  <a:pt x="0" y="113308"/>
                </a:lnTo>
                <a:lnTo>
                  <a:pt x="172" y="114646"/>
                </a:lnTo>
                <a:lnTo>
                  <a:pt x="2101" y="119405"/>
                </a:lnTo>
                <a:lnTo>
                  <a:pt x="2894" y="120000"/>
                </a:lnTo>
                <a:lnTo>
                  <a:pt x="3746" y="119851"/>
                </a:lnTo>
                <a:lnTo>
                  <a:pt x="4747" y="118959"/>
                </a:lnTo>
                <a:lnTo>
                  <a:pt x="7555" y="115390"/>
                </a:lnTo>
                <a:lnTo>
                  <a:pt x="8956" y="113457"/>
                </a:lnTo>
                <a:lnTo>
                  <a:pt x="11643" y="110037"/>
                </a:lnTo>
                <a:lnTo>
                  <a:pt x="14212" y="106617"/>
                </a:lnTo>
                <a:lnTo>
                  <a:pt x="15499" y="104981"/>
                </a:lnTo>
                <a:lnTo>
                  <a:pt x="21881" y="96505"/>
                </a:lnTo>
                <a:lnTo>
                  <a:pt x="23963" y="93382"/>
                </a:lnTo>
                <a:lnTo>
                  <a:pt x="26013" y="90260"/>
                </a:lnTo>
                <a:lnTo>
                  <a:pt x="27902" y="87286"/>
                </a:lnTo>
                <a:lnTo>
                  <a:pt x="29841" y="84609"/>
                </a:lnTo>
                <a:lnTo>
                  <a:pt x="31844" y="82081"/>
                </a:lnTo>
                <a:lnTo>
                  <a:pt x="33923" y="79851"/>
                </a:lnTo>
                <a:lnTo>
                  <a:pt x="35784" y="78066"/>
                </a:lnTo>
                <a:lnTo>
                  <a:pt x="36395" y="77323"/>
                </a:lnTo>
                <a:lnTo>
                  <a:pt x="38598" y="75092"/>
                </a:lnTo>
                <a:lnTo>
                  <a:pt x="40846" y="73159"/>
                </a:lnTo>
                <a:lnTo>
                  <a:pt x="45413" y="69591"/>
                </a:lnTo>
                <a:lnTo>
                  <a:pt x="50553" y="66468"/>
                </a:lnTo>
                <a:lnTo>
                  <a:pt x="52278" y="65576"/>
                </a:lnTo>
                <a:lnTo>
                  <a:pt x="57090" y="62602"/>
                </a:lnTo>
                <a:lnTo>
                  <a:pt x="59462" y="60817"/>
                </a:lnTo>
                <a:lnTo>
                  <a:pt x="61804" y="58884"/>
                </a:lnTo>
                <a:lnTo>
                  <a:pt x="64631" y="56208"/>
                </a:lnTo>
                <a:lnTo>
                  <a:pt x="67306" y="53977"/>
                </a:lnTo>
                <a:lnTo>
                  <a:pt x="53832" y="53977"/>
                </a:lnTo>
                <a:lnTo>
                  <a:pt x="55596" y="51895"/>
                </a:lnTo>
                <a:lnTo>
                  <a:pt x="57347" y="50111"/>
                </a:lnTo>
                <a:lnTo>
                  <a:pt x="59101" y="48624"/>
                </a:lnTo>
                <a:lnTo>
                  <a:pt x="61966" y="46691"/>
                </a:lnTo>
                <a:lnTo>
                  <a:pt x="63043" y="45799"/>
                </a:lnTo>
                <a:lnTo>
                  <a:pt x="64116" y="45055"/>
                </a:lnTo>
                <a:lnTo>
                  <a:pt x="65193" y="44163"/>
                </a:lnTo>
                <a:lnTo>
                  <a:pt x="65397" y="44014"/>
                </a:lnTo>
                <a:lnTo>
                  <a:pt x="65837" y="44014"/>
                </a:lnTo>
                <a:lnTo>
                  <a:pt x="65823" y="43866"/>
                </a:lnTo>
                <a:lnTo>
                  <a:pt x="77948" y="43866"/>
                </a:lnTo>
                <a:lnTo>
                  <a:pt x="78920" y="42973"/>
                </a:lnTo>
                <a:lnTo>
                  <a:pt x="80705" y="41486"/>
                </a:lnTo>
                <a:lnTo>
                  <a:pt x="82463" y="39851"/>
                </a:lnTo>
                <a:lnTo>
                  <a:pt x="84163" y="37918"/>
                </a:lnTo>
                <a:lnTo>
                  <a:pt x="84355" y="37620"/>
                </a:lnTo>
                <a:lnTo>
                  <a:pt x="84586" y="37472"/>
                </a:lnTo>
                <a:lnTo>
                  <a:pt x="84794" y="37323"/>
                </a:lnTo>
                <a:lnTo>
                  <a:pt x="88957" y="33457"/>
                </a:lnTo>
                <a:lnTo>
                  <a:pt x="79398" y="33457"/>
                </a:lnTo>
                <a:lnTo>
                  <a:pt x="79340" y="33159"/>
                </a:lnTo>
                <a:lnTo>
                  <a:pt x="79422" y="33011"/>
                </a:lnTo>
                <a:lnTo>
                  <a:pt x="89437" y="33011"/>
                </a:lnTo>
                <a:lnTo>
                  <a:pt x="90077" y="32416"/>
                </a:lnTo>
                <a:lnTo>
                  <a:pt x="90516" y="31970"/>
                </a:lnTo>
                <a:lnTo>
                  <a:pt x="80700" y="31970"/>
                </a:lnTo>
                <a:lnTo>
                  <a:pt x="80715" y="31821"/>
                </a:lnTo>
                <a:lnTo>
                  <a:pt x="80727" y="31672"/>
                </a:lnTo>
                <a:lnTo>
                  <a:pt x="90809" y="31672"/>
                </a:lnTo>
                <a:lnTo>
                  <a:pt x="91688" y="30780"/>
                </a:lnTo>
                <a:lnTo>
                  <a:pt x="82093" y="30780"/>
                </a:lnTo>
                <a:lnTo>
                  <a:pt x="82065" y="30631"/>
                </a:lnTo>
                <a:lnTo>
                  <a:pt x="82040" y="30483"/>
                </a:lnTo>
                <a:lnTo>
                  <a:pt x="82131" y="30483"/>
                </a:lnTo>
                <a:lnTo>
                  <a:pt x="82221" y="30334"/>
                </a:lnTo>
                <a:lnTo>
                  <a:pt x="92126" y="30334"/>
                </a:lnTo>
                <a:lnTo>
                  <a:pt x="95774" y="26617"/>
                </a:lnTo>
                <a:lnTo>
                  <a:pt x="97788" y="24981"/>
                </a:lnTo>
                <a:lnTo>
                  <a:pt x="99889" y="23791"/>
                </a:lnTo>
                <a:lnTo>
                  <a:pt x="101229" y="22602"/>
                </a:lnTo>
                <a:lnTo>
                  <a:pt x="102588" y="21561"/>
                </a:lnTo>
                <a:lnTo>
                  <a:pt x="103894" y="20223"/>
                </a:lnTo>
                <a:lnTo>
                  <a:pt x="105074" y="18289"/>
                </a:lnTo>
                <a:lnTo>
                  <a:pt x="105230" y="17992"/>
                </a:lnTo>
                <a:lnTo>
                  <a:pt x="105454" y="17695"/>
                </a:lnTo>
                <a:lnTo>
                  <a:pt x="105665" y="17546"/>
                </a:lnTo>
                <a:lnTo>
                  <a:pt x="109015" y="14869"/>
                </a:lnTo>
                <a:lnTo>
                  <a:pt x="112386" y="13085"/>
                </a:lnTo>
                <a:lnTo>
                  <a:pt x="114589" y="11598"/>
                </a:lnTo>
                <a:lnTo>
                  <a:pt x="116263" y="8773"/>
                </a:lnTo>
                <a:lnTo>
                  <a:pt x="116636" y="6245"/>
                </a:lnTo>
                <a:lnTo>
                  <a:pt x="112718" y="6245"/>
                </a:lnTo>
                <a:lnTo>
                  <a:pt x="112582" y="5947"/>
                </a:lnTo>
                <a:lnTo>
                  <a:pt x="112625" y="5947"/>
                </a:lnTo>
                <a:lnTo>
                  <a:pt x="112669" y="5799"/>
                </a:lnTo>
                <a:lnTo>
                  <a:pt x="116677" y="5799"/>
                </a:lnTo>
                <a:lnTo>
                  <a:pt x="116718" y="5353"/>
                </a:lnTo>
                <a:lnTo>
                  <a:pt x="116787" y="5204"/>
                </a:lnTo>
                <a:lnTo>
                  <a:pt x="114220" y="5204"/>
                </a:lnTo>
                <a:lnTo>
                  <a:pt x="114173" y="5055"/>
                </a:lnTo>
                <a:lnTo>
                  <a:pt x="114220" y="4758"/>
                </a:lnTo>
                <a:lnTo>
                  <a:pt x="116992" y="4758"/>
                </a:lnTo>
                <a:lnTo>
                  <a:pt x="117129" y="4460"/>
                </a:lnTo>
                <a:lnTo>
                  <a:pt x="117514" y="3866"/>
                </a:lnTo>
                <a:lnTo>
                  <a:pt x="117880" y="3122"/>
                </a:lnTo>
                <a:lnTo>
                  <a:pt x="118231" y="2379"/>
                </a:lnTo>
                <a:lnTo>
                  <a:pt x="118618" y="1933"/>
                </a:lnTo>
                <a:lnTo>
                  <a:pt x="119066" y="1635"/>
                </a:lnTo>
                <a:lnTo>
                  <a:pt x="119535" y="1189"/>
                </a:lnTo>
                <a:lnTo>
                  <a:pt x="119982" y="297"/>
                </a:lnTo>
                <a:lnTo>
                  <a:pt x="119545" y="297"/>
                </a:lnTo>
                <a:lnTo>
                  <a:pt x="119274" y="0"/>
                </a:lnTo>
                <a:close/>
              </a:path>
              <a:path w="120000" h="120000" extrusionOk="0">
                <a:moveTo>
                  <a:pt x="65823" y="43866"/>
                </a:moveTo>
                <a:lnTo>
                  <a:pt x="65896" y="44609"/>
                </a:lnTo>
                <a:lnTo>
                  <a:pt x="65737" y="44907"/>
                </a:lnTo>
                <a:lnTo>
                  <a:pt x="65512" y="45055"/>
                </a:lnTo>
                <a:lnTo>
                  <a:pt x="64566" y="45799"/>
                </a:lnTo>
                <a:lnTo>
                  <a:pt x="62674" y="47583"/>
                </a:lnTo>
                <a:lnTo>
                  <a:pt x="61721" y="48327"/>
                </a:lnTo>
                <a:lnTo>
                  <a:pt x="59925" y="49665"/>
                </a:lnTo>
                <a:lnTo>
                  <a:pt x="58125" y="51152"/>
                </a:lnTo>
                <a:lnTo>
                  <a:pt x="54385" y="53977"/>
                </a:lnTo>
                <a:lnTo>
                  <a:pt x="67306" y="53977"/>
                </a:lnTo>
                <a:lnTo>
                  <a:pt x="67485" y="53828"/>
                </a:lnTo>
                <a:lnTo>
                  <a:pt x="69000" y="52639"/>
                </a:lnTo>
                <a:lnTo>
                  <a:pt x="70487" y="51301"/>
                </a:lnTo>
                <a:lnTo>
                  <a:pt x="71954" y="49814"/>
                </a:lnTo>
                <a:lnTo>
                  <a:pt x="74327" y="47137"/>
                </a:lnTo>
                <a:lnTo>
                  <a:pt x="76196" y="45353"/>
                </a:lnTo>
                <a:lnTo>
                  <a:pt x="77138" y="44609"/>
                </a:lnTo>
                <a:lnTo>
                  <a:pt x="77786" y="44014"/>
                </a:lnTo>
                <a:lnTo>
                  <a:pt x="65850" y="44014"/>
                </a:lnTo>
                <a:lnTo>
                  <a:pt x="65871" y="44002"/>
                </a:lnTo>
                <a:lnTo>
                  <a:pt x="65823" y="43866"/>
                </a:lnTo>
                <a:close/>
              </a:path>
              <a:path w="120000" h="120000" extrusionOk="0">
                <a:moveTo>
                  <a:pt x="65871" y="44002"/>
                </a:moveTo>
                <a:lnTo>
                  <a:pt x="65850" y="44014"/>
                </a:lnTo>
                <a:lnTo>
                  <a:pt x="65875" y="44014"/>
                </a:lnTo>
                <a:close/>
              </a:path>
              <a:path w="120000" h="120000" extrusionOk="0">
                <a:moveTo>
                  <a:pt x="77948" y="43866"/>
                </a:moveTo>
                <a:lnTo>
                  <a:pt x="66114" y="43866"/>
                </a:lnTo>
                <a:lnTo>
                  <a:pt x="66069" y="44014"/>
                </a:lnTo>
                <a:lnTo>
                  <a:pt x="77786" y="44014"/>
                </a:lnTo>
                <a:lnTo>
                  <a:pt x="77948" y="43866"/>
                </a:lnTo>
                <a:close/>
              </a:path>
              <a:path w="120000" h="120000" extrusionOk="0">
                <a:moveTo>
                  <a:pt x="66114" y="43866"/>
                </a:moveTo>
                <a:lnTo>
                  <a:pt x="65823" y="43866"/>
                </a:lnTo>
                <a:lnTo>
                  <a:pt x="65871" y="44002"/>
                </a:lnTo>
                <a:lnTo>
                  <a:pt x="66114" y="43866"/>
                </a:lnTo>
                <a:close/>
              </a:path>
              <a:path w="120000" h="120000" extrusionOk="0">
                <a:moveTo>
                  <a:pt x="89437" y="33011"/>
                </a:moveTo>
                <a:lnTo>
                  <a:pt x="79607" y="33011"/>
                </a:lnTo>
                <a:lnTo>
                  <a:pt x="79633" y="33159"/>
                </a:lnTo>
                <a:lnTo>
                  <a:pt x="79656" y="33308"/>
                </a:lnTo>
                <a:lnTo>
                  <a:pt x="79398" y="33457"/>
                </a:lnTo>
                <a:lnTo>
                  <a:pt x="88957" y="33457"/>
                </a:lnTo>
                <a:lnTo>
                  <a:pt x="89437" y="33011"/>
                </a:lnTo>
                <a:close/>
              </a:path>
              <a:path w="120000" h="120000" extrusionOk="0">
                <a:moveTo>
                  <a:pt x="90809" y="31672"/>
                </a:moveTo>
                <a:lnTo>
                  <a:pt x="80781" y="31672"/>
                </a:lnTo>
                <a:lnTo>
                  <a:pt x="80820" y="31821"/>
                </a:lnTo>
                <a:lnTo>
                  <a:pt x="80844" y="31821"/>
                </a:lnTo>
                <a:lnTo>
                  <a:pt x="80831" y="31970"/>
                </a:lnTo>
                <a:lnTo>
                  <a:pt x="90516" y="31970"/>
                </a:lnTo>
                <a:lnTo>
                  <a:pt x="90809" y="31672"/>
                </a:lnTo>
                <a:close/>
              </a:path>
              <a:path w="120000" h="120000" extrusionOk="0">
                <a:moveTo>
                  <a:pt x="92126" y="30334"/>
                </a:moveTo>
                <a:lnTo>
                  <a:pt x="82332" y="30334"/>
                </a:lnTo>
                <a:lnTo>
                  <a:pt x="82359" y="30483"/>
                </a:lnTo>
                <a:lnTo>
                  <a:pt x="82382" y="30631"/>
                </a:lnTo>
                <a:lnTo>
                  <a:pt x="82293" y="30780"/>
                </a:lnTo>
                <a:lnTo>
                  <a:pt x="91688" y="30780"/>
                </a:lnTo>
                <a:lnTo>
                  <a:pt x="92126" y="30334"/>
                </a:lnTo>
                <a:close/>
              </a:path>
              <a:path w="120000" h="120000" extrusionOk="0">
                <a:moveTo>
                  <a:pt x="116677" y="5799"/>
                </a:moveTo>
                <a:lnTo>
                  <a:pt x="112740" y="5799"/>
                </a:lnTo>
                <a:lnTo>
                  <a:pt x="112766" y="5947"/>
                </a:lnTo>
                <a:lnTo>
                  <a:pt x="112794" y="5947"/>
                </a:lnTo>
                <a:lnTo>
                  <a:pt x="112718" y="6245"/>
                </a:lnTo>
                <a:lnTo>
                  <a:pt x="116636" y="6245"/>
                </a:lnTo>
                <a:lnTo>
                  <a:pt x="116677" y="5799"/>
                </a:lnTo>
                <a:close/>
              </a:path>
              <a:path w="120000" h="120000" extrusionOk="0">
                <a:moveTo>
                  <a:pt x="116992" y="4758"/>
                </a:moveTo>
                <a:lnTo>
                  <a:pt x="114220" y="4758"/>
                </a:lnTo>
                <a:lnTo>
                  <a:pt x="114364" y="4907"/>
                </a:lnTo>
                <a:lnTo>
                  <a:pt x="114347" y="5055"/>
                </a:lnTo>
                <a:lnTo>
                  <a:pt x="114333" y="5204"/>
                </a:lnTo>
                <a:lnTo>
                  <a:pt x="116787" y="5204"/>
                </a:lnTo>
                <a:lnTo>
                  <a:pt x="116992" y="4758"/>
                </a:lnTo>
                <a:close/>
              </a:path>
            </a:pathLst>
          </a:custGeom>
          <a:solidFill>
            <a:srgbClr val="EF7A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22"/>
          <p:cNvSpPr/>
          <p:nvPr/>
        </p:nvSpPr>
        <p:spPr>
          <a:xfrm>
            <a:off x="7655703" y="407815"/>
            <a:ext cx="3263053" cy="993775"/>
          </a:xfrm>
          <a:custGeom>
            <a:avLst/>
            <a:gdLst/>
            <a:ahLst/>
            <a:cxnLst/>
            <a:rect l="l" t="t" r="r" b="b"/>
            <a:pathLst>
              <a:path w="120000" h="120000" extrusionOk="0">
                <a:moveTo>
                  <a:pt x="23315" y="91851"/>
                </a:moveTo>
                <a:lnTo>
                  <a:pt x="20453" y="92919"/>
                </a:lnTo>
                <a:lnTo>
                  <a:pt x="14692" y="97815"/>
                </a:lnTo>
                <a:lnTo>
                  <a:pt x="11627" y="100718"/>
                </a:lnTo>
                <a:lnTo>
                  <a:pt x="8403" y="104003"/>
                </a:lnTo>
                <a:lnTo>
                  <a:pt x="6001" y="106648"/>
                </a:lnTo>
                <a:lnTo>
                  <a:pt x="4270" y="111278"/>
                </a:lnTo>
                <a:lnTo>
                  <a:pt x="2762" y="112581"/>
                </a:lnTo>
                <a:lnTo>
                  <a:pt x="965" y="114212"/>
                </a:lnTo>
                <a:lnTo>
                  <a:pt x="0" y="116845"/>
                </a:lnTo>
                <a:lnTo>
                  <a:pt x="65" y="117698"/>
                </a:lnTo>
                <a:lnTo>
                  <a:pt x="292" y="118398"/>
                </a:lnTo>
                <a:lnTo>
                  <a:pt x="678" y="119079"/>
                </a:lnTo>
                <a:lnTo>
                  <a:pt x="1087" y="119633"/>
                </a:lnTo>
                <a:lnTo>
                  <a:pt x="1539" y="119951"/>
                </a:lnTo>
                <a:lnTo>
                  <a:pt x="2053" y="119927"/>
                </a:lnTo>
                <a:lnTo>
                  <a:pt x="4680" y="118705"/>
                </a:lnTo>
                <a:lnTo>
                  <a:pt x="6741" y="117179"/>
                </a:lnTo>
                <a:lnTo>
                  <a:pt x="7955" y="116349"/>
                </a:lnTo>
                <a:lnTo>
                  <a:pt x="9153" y="115444"/>
                </a:lnTo>
                <a:lnTo>
                  <a:pt x="10309" y="114314"/>
                </a:lnTo>
                <a:lnTo>
                  <a:pt x="11994" y="112580"/>
                </a:lnTo>
                <a:lnTo>
                  <a:pt x="15417" y="109484"/>
                </a:lnTo>
                <a:lnTo>
                  <a:pt x="17087" y="107686"/>
                </a:lnTo>
                <a:lnTo>
                  <a:pt x="17230" y="107513"/>
                </a:lnTo>
                <a:lnTo>
                  <a:pt x="17400" y="107475"/>
                </a:lnTo>
                <a:lnTo>
                  <a:pt x="17553" y="107341"/>
                </a:lnTo>
                <a:lnTo>
                  <a:pt x="19346" y="106027"/>
                </a:lnTo>
                <a:lnTo>
                  <a:pt x="21173" y="105088"/>
                </a:lnTo>
                <a:lnTo>
                  <a:pt x="24854" y="103633"/>
                </a:lnTo>
                <a:lnTo>
                  <a:pt x="26038" y="102995"/>
                </a:lnTo>
                <a:lnTo>
                  <a:pt x="27221" y="102278"/>
                </a:lnTo>
                <a:lnTo>
                  <a:pt x="28418" y="101795"/>
                </a:lnTo>
                <a:lnTo>
                  <a:pt x="29701" y="101795"/>
                </a:lnTo>
                <a:lnTo>
                  <a:pt x="30283" y="101149"/>
                </a:lnTo>
                <a:lnTo>
                  <a:pt x="30954" y="100827"/>
                </a:lnTo>
                <a:lnTo>
                  <a:pt x="31640" y="100663"/>
                </a:lnTo>
                <a:lnTo>
                  <a:pt x="32319" y="100433"/>
                </a:lnTo>
                <a:lnTo>
                  <a:pt x="38356" y="97395"/>
                </a:lnTo>
                <a:lnTo>
                  <a:pt x="40124" y="94256"/>
                </a:lnTo>
                <a:lnTo>
                  <a:pt x="40634" y="92245"/>
                </a:lnTo>
                <a:lnTo>
                  <a:pt x="25485" y="92245"/>
                </a:lnTo>
                <a:lnTo>
                  <a:pt x="24788" y="92142"/>
                </a:lnTo>
                <a:lnTo>
                  <a:pt x="23315" y="91851"/>
                </a:lnTo>
                <a:close/>
              </a:path>
              <a:path w="120000" h="120000" extrusionOk="0">
                <a:moveTo>
                  <a:pt x="29701" y="101795"/>
                </a:moveTo>
                <a:lnTo>
                  <a:pt x="28418" y="101795"/>
                </a:lnTo>
                <a:lnTo>
                  <a:pt x="29646" y="101856"/>
                </a:lnTo>
                <a:lnTo>
                  <a:pt x="29701" y="101795"/>
                </a:lnTo>
                <a:close/>
              </a:path>
              <a:path w="120000" h="120000" extrusionOk="0">
                <a:moveTo>
                  <a:pt x="80983" y="33437"/>
                </a:moveTo>
                <a:lnTo>
                  <a:pt x="80762" y="33829"/>
                </a:lnTo>
                <a:lnTo>
                  <a:pt x="80695" y="34136"/>
                </a:lnTo>
                <a:lnTo>
                  <a:pt x="80183" y="35744"/>
                </a:lnTo>
                <a:lnTo>
                  <a:pt x="79536" y="36748"/>
                </a:lnTo>
                <a:lnTo>
                  <a:pt x="78812" y="37279"/>
                </a:lnTo>
                <a:lnTo>
                  <a:pt x="78066" y="37464"/>
                </a:lnTo>
                <a:lnTo>
                  <a:pt x="77402" y="37661"/>
                </a:lnTo>
                <a:lnTo>
                  <a:pt x="75610" y="39200"/>
                </a:lnTo>
                <a:lnTo>
                  <a:pt x="74611" y="40272"/>
                </a:lnTo>
                <a:lnTo>
                  <a:pt x="72117" y="42958"/>
                </a:lnTo>
                <a:lnTo>
                  <a:pt x="69976" y="45390"/>
                </a:lnTo>
                <a:lnTo>
                  <a:pt x="67863" y="47965"/>
                </a:lnTo>
                <a:lnTo>
                  <a:pt x="64997" y="51753"/>
                </a:lnTo>
                <a:lnTo>
                  <a:pt x="64197" y="52726"/>
                </a:lnTo>
                <a:lnTo>
                  <a:pt x="63386" y="53649"/>
                </a:lnTo>
                <a:lnTo>
                  <a:pt x="62569" y="54537"/>
                </a:lnTo>
                <a:lnTo>
                  <a:pt x="57630" y="59663"/>
                </a:lnTo>
                <a:lnTo>
                  <a:pt x="55990" y="61404"/>
                </a:lnTo>
                <a:lnTo>
                  <a:pt x="54845" y="62698"/>
                </a:lnTo>
                <a:lnTo>
                  <a:pt x="53739" y="64155"/>
                </a:lnTo>
                <a:lnTo>
                  <a:pt x="52701" y="65887"/>
                </a:lnTo>
                <a:lnTo>
                  <a:pt x="51495" y="68596"/>
                </a:lnTo>
                <a:lnTo>
                  <a:pt x="51193" y="69103"/>
                </a:lnTo>
                <a:lnTo>
                  <a:pt x="50869" y="69539"/>
                </a:lnTo>
                <a:lnTo>
                  <a:pt x="50537" y="69912"/>
                </a:lnTo>
                <a:lnTo>
                  <a:pt x="49410" y="71066"/>
                </a:lnTo>
                <a:lnTo>
                  <a:pt x="44692" y="75722"/>
                </a:lnTo>
                <a:lnTo>
                  <a:pt x="43386" y="77092"/>
                </a:lnTo>
                <a:lnTo>
                  <a:pt x="42109" y="78621"/>
                </a:lnTo>
                <a:lnTo>
                  <a:pt x="40878" y="80406"/>
                </a:lnTo>
                <a:lnTo>
                  <a:pt x="40007" y="81714"/>
                </a:lnTo>
                <a:lnTo>
                  <a:pt x="39099" y="82857"/>
                </a:lnTo>
                <a:lnTo>
                  <a:pt x="38157" y="83801"/>
                </a:lnTo>
                <a:lnTo>
                  <a:pt x="37183" y="84510"/>
                </a:lnTo>
                <a:lnTo>
                  <a:pt x="34756" y="86155"/>
                </a:lnTo>
                <a:lnTo>
                  <a:pt x="32355" y="88025"/>
                </a:lnTo>
                <a:lnTo>
                  <a:pt x="29948" y="89839"/>
                </a:lnTo>
                <a:lnTo>
                  <a:pt x="27502" y="91317"/>
                </a:lnTo>
                <a:lnTo>
                  <a:pt x="26162" y="92046"/>
                </a:lnTo>
                <a:lnTo>
                  <a:pt x="25485" y="92245"/>
                </a:lnTo>
                <a:lnTo>
                  <a:pt x="40634" y="92245"/>
                </a:lnTo>
                <a:lnTo>
                  <a:pt x="42282" y="87863"/>
                </a:lnTo>
                <a:lnTo>
                  <a:pt x="43738" y="85600"/>
                </a:lnTo>
                <a:lnTo>
                  <a:pt x="44229" y="84893"/>
                </a:lnTo>
                <a:lnTo>
                  <a:pt x="46122" y="82400"/>
                </a:lnTo>
                <a:lnTo>
                  <a:pt x="48020" y="80981"/>
                </a:lnTo>
                <a:lnTo>
                  <a:pt x="49129" y="80981"/>
                </a:lnTo>
                <a:lnTo>
                  <a:pt x="49379" y="79889"/>
                </a:lnTo>
                <a:lnTo>
                  <a:pt x="49765" y="78859"/>
                </a:lnTo>
                <a:lnTo>
                  <a:pt x="50223" y="78068"/>
                </a:lnTo>
                <a:lnTo>
                  <a:pt x="50744" y="77460"/>
                </a:lnTo>
                <a:lnTo>
                  <a:pt x="51495" y="76714"/>
                </a:lnTo>
                <a:lnTo>
                  <a:pt x="52242" y="75943"/>
                </a:lnTo>
                <a:lnTo>
                  <a:pt x="53727" y="74346"/>
                </a:lnTo>
                <a:lnTo>
                  <a:pt x="54316" y="73668"/>
                </a:lnTo>
                <a:lnTo>
                  <a:pt x="55485" y="72266"/>
                </a:lnTo>
                <a:lnTo>
                  <a:pt x="56078" y="71617"/>
                </a:lnTo>
                <a:lnTo>
                  <a:pt x="61502" y="66227"/>
                </a:lnTo>
                <a:lnTo>
                  <a:pt x="63704" y="63663"/>
                </a:lnTo>
                <a:lnTo>
                  <a:pt x="70810" y="54080"/>
                </a:lnTo>
                <a:lnTo>
                  <a:pt x="72154" y="52183"/>
                </a:lnTo>
                <a:lnTo>
                  <a:pt x="72838" y="51305"/>
                </a:lnTo>
                <a:lnTo>
                  <a:pt x="73543" y="50590"/>
                </a:lnTo>
                <a:lnTo>
                  <a:pt x="76046" y="48210"/>
                </a:lnTo>
                <a:lnTo>
                  <a:pt x="78490" y="45503"/>
                </a:lnTo>
                <a:lnTo>
                  <a:pt x="80911" y="42681"/>
                </a:lnTo>
                <a:lnTo>
                  <a:pt x="84644" y="38503"/>
                </a:lnTo>
                <a:lnTo>
                  <a:pt x="85920" y="36957"/>
                </a:lnTo>
                <a:lnTo>
                  <a:pt x="87192" y="35378"/>
                </a:lnTo>
                <a:lnTo>
                  <a:pt x="88468" y="33829"/>
                </a:lnTo>
                <a:lnTo>
                  <a:pt x="88747" y="33507"/>
                </a:lnTo>
                <a:lnTo>
                  <a:pt x="81083" y="33507"/>
                </a:lnTo>
                <a:lnTo>
                  <a:pt x="80983" y="33437"/>
                </a:lnTo>
                <a:close/>
              </a:path>
              <a:path w="120000" h="120000" extrusionOk="0">
                <a:moveTo>
                  <a:pt x="49129" y="80981"/>
                </a:moveTo>
                <a:lnTo>
                  <a:pt x="48020" y="80981"/>
                </a:lnTo>
                <a:lnTo>
                  <a:pt x="49076" y="81213"/>
                </a:lnTo>
                <a:lnTo>
                  <a:pt x="49129" y="80981"/>
                </a:lnTo>
                <a:close/>
              </a:path>
              <a:path w="120000" h="120000" extrusionOk="0">
                <a:moveTo>
                  <a:pt x="83610" y="31325"/>
                </a:moveTo>
                <a:lnTo>
                  <a:pt x="82952" y="31720"/>
                </a:lnTo>
                <a:lnTo>
                  <a:pt x="82376" y="32651"/>
                </a:lnTo>
                <a:lnTo>
                  <a:pt x="81785" y="33464"/>
                </a:lnTo>
                <a:lnTo>
                  <a:pt x="81083" y="33507"/>
                </a:lnTo>
                <a:lnTo>
                  <a:pt x="88747" y="33507"/>
                </a:lnTo>
                <a:lnTo>
                  <a:pt x="90415" y="31582"/>
                </a:lnTo>
                <a:lnTo>
                  <a:pt x="90626" y="31350"/>
                </a:lnTo>
                <a:lnTo>
                  <a:pt x="83803" y="31350"/>
                </a:lnTo>
                <a:lnTo>
                  <a:pt x="83610" y="31325"/>
                </a:lnTo>
                <a:close/>
              </a:path>
              <a:path w="120000" h="120000" extrusionOk="0">
                <a:moveTo>
                  <a:pt x="84704" y="29344"/>
                </a:moveTo>
                <a:lnTo>
                  <a:pt x="84437" y="29799"/>
                </a:lnTo>
                <a:lnTo>
                  <a:pt x="83998" y="30477"/>
                </a:lnTo>
                <a:lnTo>
                  <a:pt x="83803" y="31350"/>
                </a:lnTo>
                <a:lnTo>
                  <a:pt x="90626" y="31350"/>
                </a:lnTo>
                <a:lnTo>
                  <a:pt x="92379" y="29408"/>
                </a:lnTo>
                <a:lnTo>
                  <a:pt x="84926" y="29408"/>
                </a:lnTo>
                <a:lnTo>
                  <a:pt x="84704" y="29344"/>
                </a:lnTo>
                <a:close/>
              </a:path>
              <a:path w="120000" h="120000" extrusionOk="0">
                <a:moveTo>
                  <a:pt x="89381" y="24763"/>
                </a:moveTo>
                <a:lnTo>
                  <a:pt x="88576" y="24827"/>
                </a:lnTo>
                <a:lnTo>
                  <a:pt x="87876" y="25434"/>
                </a:lnTo>
                <a:lnTo>
                  <a:pt x="87245" y="26421"/>
                </a:lnTo>
                <a:lnTo>
                  <a:pt x="86276" y="28377"/>
                </a:lnTo>
                <a:lnTo>
                  <a:pt x="85879" y="28989"/>
                </a:lnTo>
                <a:lnTo>
                  <a:pt x="85435" y="29366"/>
                </a:lnTo>
                <a:lnTo>
                  <a:pt x="84926" y="29408"/>
                </a:lnTo>
                <a:lnTo>
                  <a:pt x="92379" y="29408"/>
                </a:lnTo>
                <a:lnTo>
                  <a:pt x="94349" y="27311"/>
                </a:lnTo>
                <a:lnTo>
                  <a:pt x="96335" y="25277"/>
                </a:lnTo>
                <a:lnTo>
                  <a:pt x="96775" y="24847"/>
                </a:lnTo>
                <a:lnTo>
                  <a:pt x="89663" y="24847"/>
                </a:lnTo>
                <a:lnTo>
                  <a:pt x="89381" y="24763"/>
                </a:lnTo>
                <a:close/>
              </a:path>
              <a:path w="120000" h="120000" extrusionOk="0">
                <a:moveTo>
                  <a:pt x="110639" y="5897"/>
                </a:moveTo>
                <a:lnTo>
                  <a:pt x="110293" y="6204"/>
                </a:lnTo>
                <a:lnTo>
                  <a:pt x="109979" y="6396"/>
                </a:lnTo>
                <a:lnTo>
                  <a:pt x="107029" y="8274"/>
                </a:lnTo>
                <a:lnTo>
                  <a:pt x="103669" y="10226"/>
                </a:lnTo>
                <a:lnTo>
                  <a:pt x="101331" y="11878"/>
                </a:lnTo>
                <a:lnTo>
                  <a:pt x="99022" y="13762"/>
                </a:lnTo>
                <a:lnTo>
                  <a:pt x="96739" y="15849"/>
                </a:lnTo>
                <a:lnTo>
                  <a:pt x="94883" y="18230"/>
                </a:lnTo>
                <a:lnTo>
                  <a:pt x="94311" y="19595"/>
                </a:lnTo>
                <a:lnTo>
                  <a:pt x="93900" y="19869"/>
                </a:lnTo>
                <a:lnTo>
                  <a:pt x="93243" y="20336"/>
                </a:lnTo>
                <a:lnTo>
                  <a:pt x="92599" y="20878"/>
                </a:lnTo>
                <a:lnTo>
                  <a:pt x="91971" y="21540"/>
                </a:lnTo>
                <a:lnTo>
                  <a:pt x="91363" y="22366"/>
                </a:lnTo>
                <a:lnTo>
                  <a:pt x="91092" y="22723"/>
                </a:lnTo>
                <a:lnTo>
                  <a:pt x="90808" y="23045"/>
                </a:lnTo>
                <a:lnTo>
                  <a:pt x="90527" y="23409"/>
                </a:lnTo>
                <a:lnTo>
                  <a:pt x="90265" y="23895"/>
                </a:lnTo>
                <a:lnTo>
                  <a:pt x="90045" y="24401"/>
                </a:lnTo>
                <a:lnTo>
                  <a:pt x="89663" y="24847"/>
                </a:lnTo>
                <a:lnTo>
                  <a:pt x="96775" y="24847"/>
                </a:lnTo>
                <a:lnTo>
                  <a:pt x="98451" y="23212"/>
                </a:lnTo>
                <a:lnTo>
                  <a:pt x="100585" y="21278"/>
                </a:lnTo>
                <a:lnTo>
                  <a:pt x="102738" y="19495"/>
                </a:lnTo>
                <a:lnTo>
                  <a:pt x="104915" y="17888"/>
                </a:lnTo>
                <a:lnTo>
                  <a:pt x="107119" y="16476"/>
                </a:lnTo>
                <a:lnTo>
                  <a:pt x="108421" y="15677"/>
                </a:lnTo>
                <a:lnTo>
                  <a:pt x="112313" y="13152"/>
                </a:lnTo>
                <a:lnTo>
                  <a:pt x="113650" y="12248"/>
                </a:lnTo>
                <a:lnTo>
                  <a:pt x="114322" y="11893"/>
                </a:lnTo>
                <a:lnTo>
                  <a:pt x="114994" y="11737"/>
                </a:lnTo>
                <a:lnTo>
                  <a:pt x="115940" y="11393"/>
                </a:lnTo>
                <a:lnTo>
                  <a:pt x="116690" y="10468"/>
                </a:lnTo>
                <a:lnTo>
                  <a:pt x="117281" y="9015"/>
                </a:lnTo>
                <a:lnTo>
                  <a:pt x="117752" y="7087"/>
                </a:lnTo>
                <a:lnTo>
                  <a:pt x="117934" y="6180"/>
                </a:lnTo>
                <a:lnTo>
                  <a:pt x="111645" y="6180"/>
                </a:lnTo>
                <a:lnTo>
                  <a:pt x="110935" y="6052"/>
                </a:lnTo>
                <a:lnTo>
                  <a:pt x="110639" y="5897"/>
                </a:lnTo>
                <a:close/>
              </a:path>
              <a:path w="120000" h="120000" extrusionOk="0">
                <a:moveTo>
                  <a:pt x="119423" y="0"/>
                </a:moveTo>
                <a:lnTo>
                  <a:pt x="118950" y="145"/>
                </a:lnTo>
                <a:lnTo>
                  <a:pt x="118542" y="455"/>
                </a:lnTo>
                <a:lnTo>
                  <a:pt x="118155" y="685"/>
                </a:lnTo>
                <a:lnTo>
                  <a:pt x="116951" y="1232"/>
                </a:lnTo>
                <a:lnTo>
                  <a:pt x="115793" y="2128"/>
                </a:lnTo>
                <a:lnTo>
                  <a:pt x="114668" y="3271"/>
                </a:lnTo>
                <a:lnTo>
                  <a:pt x="112940" y="5297"/>
                </a:lnTo>
                <a:lnTo>
                  <a:pt x="112306" y="5883"/>
                </a:lnTo>
                <a:lnTo>
                  <a:pt x="111645" y="6180"/>
                </a:lnTo>
                <a:lnTo>
                  <a:pt x="117934" y="6180"/>
                </a:lnTo>
                <a:lnTo>
                  <a:pt x="117967" y="6018"/>
                </a:lnTo>
                <a:lnTo>
                  <a:pt x="118194" y="4962"/>
                </a:lnTo>
                <a:lnTo>
                  <a:pt x="119600" y="1048"/>
                </a:lnTo>
                <a:lnTo>
                  <a:pt x="120000" y="263"/>
                </a:lnTo>
                <a:lnTo>
                  <a:pt x="119423" y="0"/>
                </a:lnTo>
                <a:close/>
              </a:path>
            </a:pathLst>
          </a:custGeom>
          <a:solidFill>
            <a:srgbClr val="EF7A2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4" name="Google Shape;64;p22"/>
          <p:cNvPicPr preferRelativeResize="0"/>
          <p:nvPr/>
        </p:nvPicPr>
        <p:blipFill rotWithShape="1">
          <a:blip r:embed="rId4">
            <a:alphaModFix/>
          </a:blip>
          <a:srcRect r="55816"/>
          <a:stretch/>
        </p:blipFill>
        <p:spPr>
          <a:xfrm>
            <a:off x="503" y="284"/>
            <a:ext cx="5307413" cy="68413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484094" y="2399872"/>
            <a:ext cx="536089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i="0" u="none" strike="noStrike" cap="none">
                <a:solidFill>
                  <a:srgbClr val="88527A"/>
                </a:solidFill>
                <a:latin typeface="Arial"/>
                <a:ea typeface="Arial"/>
                <a:cs typeface="Arial"/>
                <a:sym typeface="Arial"/>
              </a:rPr>
              <a:t>INTRODUCTION TO CAREERS</a:t>
            </a:r>
            <a:endParaRPr/>
          </a:p>
        </p:txBody>
      </p:sp>
      <p:sp>
        <p:nvSpPr>
          <p:cNvPr id="76" name="Google Shape;76;p1"/>
          <p:cNvSpPr txBox="1"/>
          <p:nvPr/>
        </p:nvSpPr>
        <p:spPr>
          <a:xfrm>
            <a:off x="-201706" y="2903200"/>
            <a:ext cx="5432612"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i="0" u="none" strike="noStrike" cap="none">
                <a:solidFill>
                  <a:srgbClr val="88527A"/>
                </a:solidFill>
                <a:latin typeface="Arial"/>
                <a:ea typeface="Arial"/>
                <a:cs typeface="Arial"/>
                <a:sym typeface="Arial"/>
              </a:rPr>
              <a:t>WHERE CAN YOU GO AFTER YEAR 11?</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7" name="Google Shape;77;p1"/>
          <p:cNvSpPr/>
          <p:nvPr/>
        </p:nvSpPr>
        <p:spPr>
          <a:xfrm>
            <a:off x="0" y="258610"/>
            <a:ext cx="4984376" cy="600635"/>
          </a:xfrm>
          <a:prstGeom prst="rect">
            <a:avLst/>
          </a:prstGeom>
          <a:solidFill>
            <a:srgbClr val="9162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Arial"/>
                <a:ea typeface="Arial"/>
                <a:cs typeface="Arial"/>
                <a:sym typeface="Arial"/>
              </a:rPr>
              <a:t>WELCOME TO ALTON COLLEGE</a:t>
            </a:r>
            <a:endParaRPr/>
          </a:p>
        </p:txBody>
      </p:sp>
      <p:sp>
        <p:nvSpPr>
          <p:cNvPr id="78" name="Google Shape;78;p1"/>
          <p:cNvSpPr/>
          <p:nvPr/>
        </p:nvSpPr>
        <p:spPr>
          <a:xfrm>
            <a:off x="-85164" y="968681"/>
            <a:ext cx="5199529" cy="528917"/>
          </a:xfrm>
          <a:prstGeom prst="rect">
            <a:avLst/>
          </a:prstGeom>
          <a:solidFill>
            <a:srgbClr val="9162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A LEVEL AND TECHNICAL EXCELLENCE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4" name="Picture 3">
            <a:extLst>
              <a:ext uri="{FF2B5EF4-FFF2-40B4-BE49-F238E27FC236}">
                <a16:creationId xmlns:a16="http://schemas.microsoft.com/office/drawing/2014/main" id="{364BF4B8-B523-833B-7C99-DC99BE676C4A}"/>
              </a:ext>
            </a:extLst>
          </p:cNvPr>
          <p:cNvPicPr>
            <a:picLocks noChangeAspect="1"/>
          </p:cNvPicPr>
          <p:nvPr/>
        </p:nvPicPr>
        <p:blipFill>
          <a:blip r:embed="rId3"/>
          <a:stretch>
            <a:fillRect/>
          </a:stretch>
        </p:blipFill>
        <p:spPr>
          <a:xfrm>
            <a:off x="6800868" y="511495"/>
            <a:ext cx="4912667" cy="4912667"/>
          </a:xfrm>
          <a:prstGeom prst="rect">
            <a:avLst/>
          </a:prstGeom>
        </p:spPr>
      </p:pic>
      <p:pic>
        <p:nvPicPr>
          <p:cNvPr id="5" name="Picture 4">
            <a:extLst>
              <a:ext uri="{FF2B5EF4-FFF2-40B4-BE49-F238E27FC236}">
                <a16:creationId xmlns:a16="http://schemas.microsoft.com/office/drawing/2014/main" id="{37E4770B-EAF7-4E34-6DAF-AB1E6DD922F7}"/>
              </a:ext>
            </a:extLst>
          </p:cNvPr>
          <p:cNvPicPr>
            <a:picLocks noChangeAspect="1"/>
          </p:cNvPicPr>
          <p:nvPr/>
        </p:nvPicPr>
        <p:blipFill>
          <a:blip r:embed="rId4"/>
          <a:stretch>
            <a:fillRect/>
          </a:stretch>
        </p:blipFill>
        <p:spPr>
          <a:xfrm>
            <a:off x="608092" y="4510824"/>
            <a:ext cx="3262159" cy="1835681"/>
          </a:xfrm>
          <a:prstGeom prst="rect">
            <a:avLst/>
          </a:prstGeom>
        </p:spPr>
      </p:pic>
      <p:sp>
        <p:nvSpPr>
          <p:cNvPr id="2" name="TextBox 1">
            <a:extLst>
              <a:ext uri="{FF2B5EF4-FFF2-40B4-BE49-F238E27FC236}">
                <a16:creationId xmlns:a16="http://schemas.microsoft.com/office/drawing/2014/main" id="{0E556B22-B62C-0FEC-053D-F37B8CAE863F}"/>
              </a:ext>
            </a:extLst>
          </p:cNvPr>
          <p:cNvSpPr txBox="1"/>
          <p:nvPr/>
        </p:nvSpPr>
        <p:spPr>
          <a:xfrm>
            <a:off x="2076008" y="4400241"/>
            <a:ext cx="4508204" cy="2031325"/>
          </a:xfrm>
          <a:prstGeom prst="rect">
            <a:avLst/>
          </a:prstGeom>
          <a:noFill/>
        </p:spPr>
        <p:txBody>
          <a:bodyPr wrap="square" rtlCol="0">
            <a:spAutoFit/>
          </a:bodyPr>
          <a:lstStyle/>
          <a:p>
            <a:pPr algn="r"/>
            <a:r>
              <a:rPr lang="en-GB" sz="1800" dirty="0"/>
              <a:t>How does it work?</a:t>
            </a:r>
          </a:p>
          <a:p>
            <a:pPr algn="r"/>
            <a:r>
              <a:rPr lang="en-GB" sz="1800" dirty="0">
                <a:solidFill>
                  <a:srgbClr val="00B9B1"/>
                </a:solidFill>
              </a:rPr>
              <a:t>Ideally you </a:t>
            </a:r>
          </a:p>
          <a:p>
            <a:pPr algn="r"/>
            <a:r>
              <a:rPr lang="en-GB" sz="1800" dirty="0">
                <a:solidFill>
                  <a:srgbClr val="00B9B1"/>
                </a:solidFill>
              </a:rPr>
              <a:t>would study :-</a:t>
            </a:r>
          </a:p>
          <a:p>
            <a:pPr algn="r"/>
            <a:r>
              <a:rPr lang="en-GB" sz="1800" dirty="0"/>
              <a:t>Maths A Level, </a:t>
            </a:r>
          </a:p>
          <a:p>
            <a:pPr algn="r"/>
            <a:r>
              <a:rPr lang="en-GB" sz="1800" dirty="0"/>
              <a:t>Physics A Level, </a:t>
            </a:r>
          </a:p>
          <a:p>
            <a:pPr algn="r"/>
            <a:r>
              <a:rPr lang="en-GB" sz="1800" dirty="0"/>
              <a:t>Extended Certificate in </a:t>
            </a:r>
          </a:p>
          <a:p>
            <a:pPr algn="r"/>
            <a:r>
              <a:rPr lang="en-GB" sz="1800" dirty="0"/>
              <a:t>Engineering</a:t>
            </a:r>
          </a:p>
        </p:txBody>
      </p:sp>
      <p:sp>
        <p:nvSpPr>
          <p:cNvPr id="6" name="TextBox 5">
            <a:extLst>
              <a:ext uri="{FF2B5EF4-FFF2-40B4-BE49-F238E27FC236}">
                <a16:creationId xmlns:a16="http://schemas.microsoft.com/office/drawing/2014/main" id="{4492F100-8112-3D12-741E-8F1C1AEF46C5}"/>
              </a:ext>
            </a:extLst>
          </p:cNvPr>
          <p:cNvSpPr txBox="1"/>
          <p:nvPr/>
        </p:nvSpPr>
        <p:spPr>
          <a:xfrm>
            <a:off x="6671240" y="5497033"/>
            <a:ext cx="5258490" cy="923330"/>
          </a:xfrm>
          <a:prstGeom prst="rect">
            <a:avLst/>
          </a:prstGeom>
          <a:noFill/>
        </p:spPr>
        <p:txBody>
          <a:bodyPr wrap="square">
            <a:spAutoFit/>
          </a:bodyPr>
          <a:lstStyle/>
          <a:p>
            <a:pPr algn="l"/>
            <a:r>
              <a:rPr lang="en-GB" sz="1800" b="1" i="0" cap="all" dirty="0">
                <a:solidFill>
                  <a:srgbClr val="00B9B1"/>
                </a:solidFill>
                <a:effectLst/>
                <a:latin typeface="+mj-lt"/>
              </a:rPr>
              <a:t>“Alton College launches into the future with £500K investment for new space technologies programme”</a:t>
            </a:r>
          </a:p>
        </p:txBody>
      </p:sp>
      <p:sp>
        <p:nvSpPr>
          <p:cNvPr id="8" name="TextBox 7">
            <a:extLst>
              <a:ext uri="{FF2B5EF4-FFF2-40B4-BE49-F238E27FC236}">
                <a16:creationId xmlns:a16="http://schemas.microsoft.com/office/drawing/2014/main" id="{0ABDD121-3C8D-BE1D-6B7F-978BE0F8DBD2}"/>
              </a:ext>
            </a:extLst>
          </p:cNvPr>
          <p:cNvSpPr txBox="1"/>
          <p:nvPr/>
        </p:nvSpPr>
        <p:spPr>
          <a:xfrm>
            <a:off x="478465" y="1329964"/>
            <a:ext cx="5773479" cy="2862322"/>
          </a:xfrm>
          <a:prstGeom prst="rect">
            <a:avLst/>
          </a:prstGeom>
          <a:noFill/>
        </p:spPr>
        <p:txBody>
          <a:bodyPr wrap="square">
            <a:spAutoFit/>
          </a:bodyPr>
          <a:lstStyle/>
          <a:p>
            <a:r>
              <a:rPr lang="en-GB" sz="1800" dirty="0"/>
              <a:t>Industry-standard facilities</a:t>
            </a:r>
          </a:p>
          <a:p>
            <a:r>
              <a:rPr lang="en-GB" sz="1800" dirty="0"/>
              <a:t>New equipment</a:t>
            </a:r>
          </a:p>
          <a:p>
            <a:endParaRPr lang="en-GB" sz="1600" dirty="0">
              <a:solidFill>
                <a:srgbClr val="00B9B1"/>
              </a:solidFill>
            </a:endParaRPr>
          </a:p>
          <a:p>
            <a:r>
              <a:rPr lang="en-GB" sz="1600" dirty="0">
                <a:solidFill>
                  <a:srgbClr val="00B9B1"/>
                </a:solidFill>
              </a:rPr>
              <a:t>Unique opportunities with…</a:t>
            </a:r>
          </a:p>
          <a:p>
            <a:r>
              <a:rPr lang="en-GB" sz="1600" dirty="0"/>
              <a:t>Surrey Space Centre at the University of Surrey </a:t>
            </a:r>
          </a:p>
          <a:p>
            <a:r>
              <a:rPr lang="en-GB" sz="1600" dirty="0"/>
              <a:t>Portsmouth Research Institute for Space Missions (PRISM) at the University of Portsmouth</a:t>
            </a:r>
          </a:p>
          <a:p>
            <a:r>
              <a:rPr lang="en-GB" sz="1600" dirty="0"/>
              <a:t>Space at Southampton initiative at the University of Southampton </a:t>
            </a:r>
          </a:p>
          <a:p>
            <a:r>
              <a:rPr lang="en-GB" sz="1600" dirty="0"/>
              <a:t>Key employers in the space and satellite industry through the Space South Central cluster.</a:t>
            </a:r>
          </a:p>
        </p:txBody>
      </p:sp>
      <p:sp>
        <p:nvSpPr>
          <p:cNvPr id="9" name="TextBox 8">
            <a:extLst>
              <a:ext uri="{FF2B5EF4-FFF2-40B4-BE49-F238E27FC236}">
                <a16:creationId xmlns:a16="http://schemas.microsoft.com/office/drawing/2014/main" id="{F0B9A110-6F5D-6731-ABF8-3171C480EC6F}"/>
              </a:ext>
            </a:extLst>
          </p:cNvPr>
          <p:cNvSpPr txBox="1"/>
          <p:nvPr/>
        </p:nvSpPr>
        <p:spPr>
          <a:xfrm>
            <a:off x="478465" y="502195"/>
            <a:ext cx="5871831" cy="707886"/>
          </a:xfrm>
          <a:prstGeom prst="rect">
            <a:avLst/>
          </a:prstGeom>
          <a:noFill/>
        </p:spPr>
        <p:txBody>
          <a:bodyPr wrap="square" rtlCol="0">
            <a:spAutoFit/>
          </a:bodyPr>
          <a:lstStyle/>
          <a:p>
            <a:r>
              <a:rPr lang="en-GB" sz="2000" b="1" i="0" cap="all" dirty="0">
                <a:solidFill>
                  <a:srgbClr val="00B9B1"/>
                </a:solidFill>
                <a:effectLst/>
                <a:latin typeface="+mj-lt"/>
              </a:rPr>
              <a:t>NEW FOR 2024 stem students</a:t>
            </a:r>
          </a:p>
          <a:p>
            <a:r>
              <a:rPr lang="en-GB" sz="2000" b="1" i="0" cap="all" dirty="0">
                <a:solidFill>
                  <a:srgbClr val="00B9B1"/>
                </a:solidFill>
                <a:effectLst/>
                <a:latin typeface="+mj-lt"/>
              </a:rPr>
              <a:t>SPACE TECHNOLOGIES PROGRAMME</a:t>
            </a:r>
            <a:endParaRPr lang="en-GB" sz="2000" dirty="0">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0"/>
          <p:cNvSpPr txBox="1"/>
          <p:nvPr/>
        </p:nvSpPr>
        <p:spPr>
          <a:xfrm>
            <a:off x="790512" y="3157115"/>
            <a:ext cx="1996185" cy="923330"/>
          </a:xfrm>
          <a:prstGeom prst="rect">
            <a:avLst/>
          </a:prstGeom>
          <a:solidFill>
            <a:srgbClr val="91628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DO YOU HAVE A CAREER IN MIND?</a:t>
            </a:r>
            <a:endParaRPr/>
          </a:p>
        </p:txBody>
      </p:sp>
      <p:sp>
        <p:nvSpPr>
          <p:cNvPr id="263" name="Google Shape;263;p10"/>
          <p:cNvSpPr txBox="1"/>
          <p:nvPr/>
        </p:nvSpPr>
        <p:spPr>
          <a:xfrm>
            <a:off x="475756" y="4426883"/>
            <a:ext cx="1926455" cy="1200329"/>
          </a:xfrm>
          <a:prstGeom prst="rect">
            <a:avLst/>
          </a:prstGeom>
          <a:solidFill>
            <a:srgbClr val="B291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ARE THERE ANY SUBJECTS YOU ENJOY AT SCHOOL?</a:t>
            </a:r>
            <a:endParaRPr/>
          </a:p>
        </p:txBody>
      </p:sp>
      <p:sp>
        <p:nvSpPr>
          <p:cNvPr id="264" name="Google Shape;264;p10"/>
          <p:cNvSpPr txBox="1"/>
          <p:nvPr/>
        </p:nvSpPr>
        <p:spPr>
          <a:xfrm>
            <a:off x="2722487" y="4446499"/>
            <a:ext cx="2038175" cy="646331"/>
          </a:xfrm>
          <a:prstGeom prst="rect">
            <a:avLst/>
          </a:prstGeom>
          <a:solidFill>
            <a:srgbClr val="88527A"/>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HOW DO YOU LIKE TO LEARN?</a:t>
            </a:r>
            <a:endParaRPr/>
          </a:p>
        </p:txBody>
      </p:sp>
      <p:sp>
        <p:nvSpPr>
          <p:cNvPr id="265" name="Google Shape;265;p10"/>
          <p:cNvSpPr txBox="1"/>
          <p:nvPr/>
        </p:nvSpPr>
        <p:spPr>
          <a:xfrm>
            <a:off x="3548402" y="3267792"/>
            <a:ext cx="2160264" cy="923330"/>
          </a:xfrm>
          <a:prstGeom prst="rect">
            <a:avLst/>
          </a:prstGeom>
          <a:solidFill>
            <a:srgbClr val="B291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ARE YOU READY FOR THE WORKPLACE?</a:t>
            </a:r>
            <a:endParaRPr/>
          </a:p>
        </p:txBody>
      </p:sp>
      <p:sp>
        <p:nvSpPr>
          <p:cNvPr id="266" name="Google Shape;266;p10"/>
          <p:cNvSpPr txBox="1"/>
          <p:nvPr/>
        </p:nvSpPr>
        <p:spPr>
          <a:xfrm>
            <a:off x="481583" y="1424410"/>
            <a:ext cx="2388093" cy="1477328"/>
          </a:xfrm>
          <a:prstGeom prst="rect">
            <a:avLst/>
          </a:prstGeom>
          <a:solidFill>
            <a:srgbClr val="B291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HOW ARE YOU GOING TO GET TO AND FROM COLLEGE AT DIFFERENT TIMES?</a:t>
            </a:r>
            <a:endParaRPr/>
          </a:p>
        </p:txBody>
      </p:sp>
      <p:sp>
        <p:nvSpPr>
          <p:cNvPr id="267" name="Google Shape;267;p10"/>
          <p:cNvSpPr txBox="1"/>
          <p:nvPr/>
        </p:nvSpPr>
        <p:spPr>
          <a:xfrm>
            <a:off x="3577212" y="1701409"/>
            <a:ext cx="1926454" cy="1200329"/>
          </a:xfrm>
          <a:prstGeom prst="rect">
            <a:avLst/>
          </a:prstGeom>
          <a:solidFill>
            <a:srgbClr val="916286"/>
          </a:solidFill>
          <a:ln w="9525" cap="flat" cmpd="sng">
            <a:solidFill>
              <a:srgbClr val="652D8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WHAT GCSE RESULTS ARE YOU AIMING FOR?</a:t>
            </a:r>
            <a:endParaRPr/>
          </a:p>
        </p:txBody>
      </p:sp>
      <p:sp>
        <p:nvSpPr>
          <p:cNvPr id="268" name="Google Shape;268;p10"/>
          <p:cNvSpPr txBox="1"/>
          <p:nvPr/>
        </p:nvSpPr>
        <p:spPr>
          <a:xfrm>
            <a:off x="3726486" y="5304047"/>
            <a:ext cx="1926455" cy="1200329"/>
          </a:xfrm>
          <a:prstGeom prst="rect">
            <a:avLst/>
          </a:prstGeom>
          <a:solidFill>
            <a:srgbClr val="B291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WHAT SUBJECTS DON’T YOU LIKE?</a:t>
            </a:r>
            <a:endParaRPr/>
          </a:p>
        </p:txBody>
      </p:sp>
      <p:sp>
        <p:nvSpPr>
          <p:cNvPr id="269" name="Google Shape;269;p10"/>
          <p:cNvSpPr txBox="1"/>
          <p:nvPr/>
        </p:nvSpPr>
        <p:spPr>
          <a:xfrm>
            <a:off x="-1" y="453263"/>
            <a:ext cx="3577213" cy="646331"/>
          </a:xfrm>
          <a:prstGeom prst="rect">
            <a:avLst/>
          </a:prstGeom>
          <a:solidFill>
            <a:srgbClr val="88527A"/>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3600" b="1">
                <a:solidFill>
                  <a:schemeClr val="lt1"/>
                </a:solidFill>
                <a:latin typeface="Arial"/>
                <a:ea typeface="Arial"/>
                <a:cs typeface="Arial"/>
                <a:sym typeface="Arial"/>
              </a:rPr>
              <a:t>THINK ABOUT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1"/>
          <p:cNvSpPr txBox="1">
            <a:spLocks noGrp="1"/>
          </p:cNvSpPr>
          <p:nvPr>
            <p:ph type="subTitle" idx="1"/>
          </p:nvPr>
        </p:nvSpPr>
        <p:spPr>
          <a:xfrm>
            <a:off x="132457" y="204300"/>
            <a:ext cx="9558564" cy="86177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800">
                <a:solidFill>
                  <a:srgbClr val="88527A"/>
                </a:solidFill>
              </a:rPr>
              <a:t>BE EXTRAORDINARY</a:t>
            </a:r>
            <a:endParaRPr/>
          </a:p>
          <a:p>
            <a:pPr marL="0" lvl="0" indent="0" algn="l" rtl="0">
              <a:spcBef>
                <a:spcPts val="0"/>
              </a:spcBef>
              <a:spcAft>
                <a:spcPts val="0"/>
              </a:spcAft>
              <a:buNone/>
            </a:pPr>
            <a:r>
              <a:rPr lang="en-GB" sz="2800">
                <a:solidFill>
                  <a:srgbClr val="88527A"/>
                </a:solidFill>
              </a:rPr>
              <a:t> AT ALTON COLLEGE</a:t>
            </a:r>
            <a:endParaRPr/>
          </a:p>
        </p:txBody>
      </p:sp>
      <p:sp>
        <p:nvSpPr>
          <p:cNvPr id="275" name="Google Shape;275;p11"/>
          <p:cNvSpPr txBox="1">
            <a:spLocks noGrp="1"/>
          </p:cNvSpPr>
          <p:nvPr>
            <p:ph type="body" idx="2"/>
          </p:nvPr>
        </p:nvSpPr>
        <p:spPr>
          <a:xfrm>
            <a:off x="132457" y="1918529"/>
            <a:ext cx="7876116" cy="2154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800">
                <a:solidFill>
                  <a:srgbClr val="88527A"/>
                </a:solidFill>
              </a:rPr>
              <a:t>BE ASPIRATIONAL</a:t>
            </a:r>
            <a:endParaRPr/>
          </a:p>
          <a:p>
            <a:pPr marL="0" lvl="0" indent="0" algn="l" rtl="0">
              <a:spcBef>
                <a:spcPts val="0"/>
              </a:spcBef>
              <a:spcAft>
                <a:spcPts val="0"/>
              </a:spcAft>
              <a:buNone/>
            </a:pPr>
            <a:r>
              <a:rPr lang="en-GB" sz="2800">
                <a:solidFill>
                  <a:srgbClr val="88527A"/>
                </a:solidFill>
              </a:rPr>
              <a:t>BE EMPLOYABLE</a:t>
            </a:r>
            <a:endParaRPr/>
          </a:p>
          <a:p>
            <a:pPr marL="0" lvl="0" indent="0" algn="l" rtl="0">
              <a:spcBef>
                <a:spcPts val="0"/>
              </a:spcBef>
              <a:spcAft>
                <a:spcPts val="0"/>
              </a:spcAft>
              <a:buNone/>
            </a:pPr>
            <a:r>
              <a:rPr lang="en-GB" sz="2800">
                <a:solidFill>
                  <a:srgbClr val="88527A"/>
                </a:solidFill>
              </a:rPr>
              <a:t>BE ADVENTUROUS</a:t>
            </a:r>
            <a:endParaRPr/>
          </a:p>
          <a:p>
            <a:pPr marL="0" lvl="0" indent="0" algn="l" rtl="0">
              <a:spcBef>
                <a:spcPts val="0"/>
              </a:spcBef>
              <a:spcAft>
                <a:spcPts val="0"/>
              </a:spcAft>
              <a:buNone/>
            </a:pPr>
            <a:r>
              <a:rPr lang="en-GB" sz="2800">
                <a:solidFill>
                  <a:srgbClr val="88527A"/>
                </a:solidFill>
              </a:rPr>
              <a:t>BE INVOLVED</a:t>
            </a:r>
            <a:endParaRPr/>
          </a:p>
          <a:p>
            <a:pPr marL="0" lvl="0" indent="0" algn="l" rtl="0">
              <a:spcBef>
                <a:spcPts val="0"/>
              </a:spcBef>
              <a:spcAft>
                <a:spcPts val="0"/>
              </a:spcAft>
              <a:buNone/>
            </a:pPr>
            <a:r>
              <a:rPr lang="en-GB" sz="2800">
                <a:solidFill>
                  <a:srgbClr val="88527A"/>
                </a:solidFill>
              </a:rPr>
              <a:t>BE ACTIVE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12"/>
          <p:cNvSpPr/>
          <p:nvPr/>
        </p:nvSpPr>
        <p:spPr>
          <a:xfrm>
            <a:off x="1102409" y="5109918"/>
            <a:ext cx="461473" cy="405166"/>
          </a:xfrm>
          <a:prstGeom prst="flowChartConnector">
            <a:avLst/>
          </a:prstGeom>
          <a:solidFill>
            <a:srgbClr val="916286"/>
          </a:solidFill>
          <a:ln w="25400" cap="flat" cmpd="sng">
            <a:solidFill>
              <a:srgbClr val="9162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1</a:t>
            </a:r>
            <a:endParaRPr sz="1400">
              <a:solidFill>
                <a:schemeClr val="lt1"/>
              </a:solidFill>
              <a:latin typeface="Arial"/>
              <a:ea typeface="Arial"/>
              <a:cs typeface="Arial"/>
              <a:sym typeface="Arial"/>
            </a:endParaRPr>
          </a:p>
        </p:txBody>
      </p:sp>
      <p:sp>
        <p:nvSpPr>
          <p:cNvPr id="283" name="Google Shape;283;p12"/>
          <p:cNvSpPr/>
          <p:nvPr/>
        </p:nvSpPr>
        <p:spPr>
          <a:xfrm>
            <a:off x="2709017" y="5149292"/>
            <a:ext cx="350378" cy="365792"/>
          </a:xfrm>
          <a:prstGeom prst="flowChartConnector">
            <a:avLst/>
          </a:prstGeom>
          <a:solidFill>
            <a:srgbClr val="B291AC"/>
          </a:solidFill>
          <a:ln w="25400" cap="flat" cmpd="sng">
            <a:solidFill>
              <a:srgbClr val="B291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2</a:t>
            </a:r>
            <a:endParaRPr/>
          </a:p>
        </p:txBody>
      </p:sp>
      <p:sp>
        <p:nvSpPr>
          <p:cNvPr id="284" name="Google Shape;284;p12"/>
          <p:cNvSpPr/>
          <p:nvPr/>
        </p:nvSpPr>
        <p:spPr>
          <a:xfrm>
            <a:off x="4178893" y="5149292"/>
            <a:ext cx="370172" cy="365792"/>
          </a:xfrm>
          <a:prstGeom prst="flowChartConnector">
            <a:avLst/>
          </a:prstGeom>
          <a:solidFill>
            <a:srgbClr val="D6C5D5"/>
          </a:solidFill>
          <a:ln w="25400" cap="flat" cmpd="sng">
            <a:solidFill>
              <a:srgbClr val="D6C5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3</a:t>
            </a:r>
            <a:endParaRPr/>
          </a:p>
        </p:txBody>
      </p:sp>
      <p:sp>
        <p:nvSpPr>
          <p:cNvPr id="285" name="Google Shape;285;p12"/>
          <p:cNvSpPr/>
          <p:nvPr/>
        </p:nvSpPr>
        <p:spPr>
          <a:xfrm>
            <a:off x="5910992" y="5149292"/>
            <a:ext cx="350378" cy="365792"/>
          </a:xfrm>
          <a:prstGeom prst="flowChartConnector">
            <a:avLst/>
          </a:prstGeom>
          <a:solidFill>
            <a:srgbClr val="88527A"/>
          </a:solidFill>
          <a:ln w="25400" cap="flat" cmpd="sng">
            <a:solidFill>
              <a:srgbClr val="88527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4</a:t>
            </a:r>
            <a:endParaRPr/>
          </a:p>
        </p:txBody>
      </p:sp>
      <p:sp>
        <p:nvSpPr>
          <p:cNvPr id="286" name="Google Shape;286;p12"/>
          <p:cNvSpPr/>
          <p:nvPr/>
        </p:nvSpPr>
        <p:spPr>
          <a:xfrm>
            <a:off x="7623298" y="5149292"/>
            <a:ext cx="350378" cy="365792"/>
          </a:xfrm>
          <a:prstGeom prst="flowChartConnector">
            <a:avLst/>
          </a:prstGeom>
          <a:solidFill>
            <a:srgbClr val="B291AC"/>
          </a:solidFill>
          <a:ln w="25400" cap="flat" cmpd="sng">
            <a:solidFill>
              <a:srgbClr val="B291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5</a:t>
            </a:r>
            <a:endParaRPr/>
          </a:p>
        </p:txBody>
      </p:sp>
      <p:sp>
        <p:nvSpPr>
          <p:cNvPr id="287" name="Google Shape;287;p12"/>
          <p:cNvSpPr/>
          <p:nvPr/>
        </p:nvSpPr>
        <p:spPr>
          <a:xfrm>
            <a:off x="9434557" y="5149292"/>
            <a:ext cx="350378" cy="341832"/>
          </a:xfrm>
          <a:prstGeom prst="flowChartConnector">
            <a:avLst/>
          </a:prstGeom>
          <a:solidFill>
            <a:srgbClr val="88527A"/>
          </a:solidFill>
          <a:ln w="25400" cap="flat" cmpd="sng">
            <a:solidFill>
              <a:srgbClr val="652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6</a:t>
            </a:r>
            <a:endParaRPr/>
          </a:p>
        </p:txBody>
      </p:sp>
      <p:sp>
        <p:nvSpPr>
          <p:cNvPr id="288" name="Google Shape;288;p12"/>
          <p:cNvSpPr/>
          <p:nvPr/>
        </p:nvSpPr>
        <p:spPr>
          <a:xfrm>
            <a:off x="803305" y="5597497"/>
            <a:ext cx="1162228" cy="615296"/>
          </a:xfrm>
          <a:prstGeom prst="roundRect">
            <a:avLst>
              <a:gd name="adj" fmla="val 16667"/>
            </a:avLst>
          </a:prstGeom>
          <a:solidFill>
            <a:srgbClr val="9162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Attend an Open event</a:t>
            </a:r>
            <a:endParaRPr/>
          </a:p>
        </p:txBody>
      </p:sp>
      <p:sp>
        <p:nvSpPr>
          <p:cNvPr id="289" name="Google Shape;289;p12"/>
          <p:cNvSpPr/>
          <p:nvPr/>
        </p:nvSpPr>
        <p:spPr>
          <a:xfrm>
            <a:off x="2315911" y="5597498"/>
            <a:ext cx="1153682" cy="615296"/>
          </a:xfrm>
          <a:prstGeom prst="roundRect">
            <a:avLst>
              <a:gd name="adj" fmla="val 16667"/>
            </a:avLst>
          </a:prstGeom>
          <a:solidFill>
            <a:srgbClr val="B291AC"/>
          </a:solidFill>
          <a:ln w="25400" cap="flat" cmpd="sng">
            <a:solidFill>
              <a:srgbClr val="B291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Submit an Application</a:t>
            </a:r>
            <a:endParaRPr/>
          </a:p>
        </p:txBody>
      </p:sp>
      <p:sp>
        <p:nvSpPr>
          <p:cNvPr id="290" name="Google Shape;290;p12"/>
          <p:cNvSpPr/>
          <p:nvPr/>
        </p:nvSpPr>
        <p:spPr>
          <a:xfrm>
            <a:off x="3785783" y="5597498"/>
            <a:ext cx="1273325" cy="769119"/>
          </a:xfrm>
          <a:prstGeom prst="roundRect">
            <a:avLst>
              <a:gd name="adj" fmla="val 16667"/>
            </a:avLst>
          </a:prstGeom>
          <a:solidFill>
            <a:srgbClr val="D6C5D5"/>
          </a:solidFill>
          <a:ln w="25400" cap="flat" cmpd="sng">
            <a:solidFill>
              <a:srgbClr val="D6C5D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Attend your Interview and Insight Events</a:t>
            </a:r>
            <a:endParaRPr/>
          </a:p>
        </p:txBody>
      </p:sp>
      <p:sp>
        <p:nvSpPr>
          <p:cNvPr id="291" name="Google Shape;291;p12"/>
          <p:cNvSpPr/>
          <p:nvPr/>
        </p:nvSpPr>
        <p:spPr>
          <a:xfrm>
            <a:off x="5489252" y="5597497"/>
            <a:ext cx="1213496" cy="697707"/>
          </a:xfrm>
          <a:prstGeom prst="roundRect">
            <a:avLst>
              <a:gd name="adj" fmla="val 16667"/>
            </a:avLst>
          </a:prstGeom>
          <a:solidFill>
            <a:srgbClr val="88527A"/>
          </a:solidFill>
          <a:ln w="25400" cap="flat" cmpd="sng">
            <a:solidFill>
              <a:srgbClr val="88527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lt1"/>
                </a:solidFill>
                <a:latin typeface="Arial"/>
                <a:ea typeface="Arial"/>
                <a:cs typeface="Arial"/>
                <a:sym typeface="Arial"/>
              </a:rPr>
              <a:t>Attend the New Student Festival</a:t>
            </a:r>
            <a:endParaRPr/>
          </a:p>
        </p:txBody>
      </p:sp>
      <p:sp>
        <p:nvSpPr>
          <p:cNvPr id="292" name="Google Shape;292;p12"/>
          <p:cNvSpPr/>
          <p:nvPr/>
        </p:nvSpPr>
        <p:spPr>
          <a:xfrm>
            <a:off x="7306652" y="5630004"/>
            <a:ext cx="1059678" cy="507247"/>
          </a:xfrm>
          <a:prstGeom prst="roundRect">
            <a:avLst>
              <a:gd name="adj" fmla="val 16667"/>
            </a:avLst>
          </a:prstGeom>
          <a:solidFill>
            <a:srgbClr val="B291AC"/>
          </a:solidFill>
          <a:ln w="25400" cap="flat" cmpd="sng">
            <a:solidFill>
              <a:srgbClr val="B291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lt1"/>
                </a:solidFill>
                <a:latin typeface="Arial"/>
                <a:ea typeface="Arial"/>
                <a:cs typeface="Arial"/>
                <a:sym typeface="Arial"/>
              </a:rPr>
              <a:t>Enrolment</a:t>
            </a:r>
            <a:endParaRPr/>
          </a:p>
        </p:txBody>
      </p:sp>
      <p:sp>
        <p:nvSpPr>
          <p:cNvPr id="293" name="Google Shape;293;p12"/>
          <p:cNvSpPr/>
          <p:nvPr/>
        </p:nvSpPr>
        <p:spPr>
          <a:xfrm>
            <a:off x="8867686" y="5597497"/>
            <a:ext cx="1555335" cy="539754"/>
          </a:xfrm>
          <a:prstGeom prst="roundRect">
            <a:avLst>
              <a:gd name="adj" fmla="val 16667"/>
            </a:avLst>
          </a:prstGeom>
          <a:solidFill>
            <a:srgbClr val="88527A"/>
          </a:solidFill>
          <a:ln w="25400" cap="flat" cmpd="sng">
            <a:solidFill>
              <a:srgbClr val="652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Arial"/>
                <a:ea typeface="Arial"/>
                <a:cs typeface="Arial"/>
                <a:sym typeface="Arial"/>
              </a:rPr>
              <a:t>Welcome to HSDC!</a:t>
            </a:r>
            <a:endParaRPr/>
          </a:p>
        </p:txBody>
      </p:sp>
      <p:pic>
        <p:nvPicPr>
          <p:cNvPr id="294" name="Google Shape;294;p12"/>
          <p:cNvPicPr preferRelativeResize="0"/>
          <p:nvPr/>
        </p:nvPicPr>
        <p:blipFill rotWithShape="1">
          <a:blip r:embed="rId3">
            <a:alphaModFix/>
          </a:blip>
          <a:srcRect/>
          <a:stretch/>
        </p:blipFill>
        <p:spPr>
          <a:xfrm>
            <a:off x="730521" y="452170"/>
            <a:ext cx="4657748" cy="4657748"/>
          </a:xfrm>
          <a:prstGeom prst="rect">
            <a:avLst/>
          </a:prstGeom>
          <a:noFill/>
          <a:ln>
            <a:noFill/>
          </a:ln>
        </p:spPr>
      </p:pic>
      <p:pic>
        <p:nvPicPr>
          <p:cNvPr id="9" name="Picture 8">
            <a:extLst>
              <a:ext uri="{FF2B5EF4-FFF2-40B4-BE49-F238E27FC236}">
                <a16:creationId xmlns:a16="http://schemas.microsoft.com/office/drawing/2014/main" id="{70BBCEBD-CE94-7AA4-6051-2EA11F85505A}"/>
              </a:ext>
            </a:extLst>
          </p:cNvPr>
          <p:cNvPicPr>
            <a:picLocks noChangeAspect="1"/>
          </p:cNvPicPr>
          <p:nvPr/>
        </p:nvPicPr>
        <p:blipFill>
          <a:blip r:embed="rId4"/>
          <a:stretch>
            <a:fillRect/>
          </a:stretch>
        </p:blipFill>
        <p:spPr>
          <a:xfrm>
            <a:off x="6696154" y="645164"/>
            <a:ext cx="4343064" cy="42717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334589" y="638966"/>
            <a:ext cx="9825868"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Welcome to Alton College</a:t>
            </a:r>
            <a:endParaRPr/>
          </a:p>
        </p:txBody>
      </p:sp>
      <p:sp>
        <p:nvSpPr>
          <p:cNvPr id="84" name="Google Shape;84;p2"/>
          <p:cNvSpPr/>
          <p:nvPr/>
        </p:nvSpPr>
        <p:spPr>
          <a:xfrm>
            <a:off x="334589" y="1468184"/>
            <a:ext cx="5154705" cy="2790051"/>
          </a:xfrm>
          <a:prstGeom prst="rect">
            <a:avLst/>
          </a:prstGeom>
          <a:solidFill>
            <a:srgbClr val="916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a:solidFill>
                  <a:schemeClr val="lt1"/>
                </a:solidFill>
                <a:latin typeface="Arial"/>
                <a:ea typeface="Arial"/>
                <a:cs typeface="Arial"/>
                <a:sym typeface="Arial"/>
              </a:rPr>
              <a:t>Extensive Curriculum Choice – </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A- Levels </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T-Levels</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Vocational</a:t>
            </a:r>
            <a:endParaRPr/>
          </a:p>
          <a:p>
            <a:pPr marL="285750" marR="0" lvl="0" indent="-171450" algn="l"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GB" sz="1800">
                <a:solidFill>
                  <a:schemeClr val="lt1"/>
                </a:solidFill>
                <a:latin typeface="Arial"/>
                <a:ea typeface="Arial"/>
                <a:cs typeface="Arial"/>
                <a:sym typeface="Arial"/>
              </a:rPr>
              <a:t>Modern and Innovative Facilities </a:t>
            </a:r>
            <a:endParaRPr/>
          </a:p>
          <a:p>
            <a:pPr marL="0" marR="0" lvl="0" indent="0" algn="l" rtl="0">
              <a:spcBef>
                <a:spcPts val="0"/>
              </a:spcBef>
              <a:spcAft>
                <a:spcPts val="0"/>
              </a:spcAft>
              <a:buNone/>
            </a:pPr>
            <a:r>
              <a:rPr lang="en-GB" sz="1800">
                <a:solidFill>
                  <a:schemeClr val="lt1"/>
                </a:solidFill>
                <a:latin typeface="Arial"/>
                <a:ea typeface="Arial"/>
                <a:cs typeface="Arial"/>
                <a:sym typeface="Arial"/>
              </a:rPr>
              <a:t>£xxx investment Esports / Space / business – need numbers from jane</a:t>
            </a:r>
            <a:endParaRPr/>
          </a:p>
        </p:txBody>
      </p:sp>
      <p:sp>
        <p:nvSpPr>
          <p:cNvPr id="85" name="Google Shape;85;p2"/>
          <p:cNvSpPr/>
          <p:nvPr/>
        </p:nvSpPr>
        <p:spPr>
          <a:xfrm>
            <a:off x="6929716" y="2925962"/>
            <a:ext cx="3496431" cy="2393577"/>
          </a:xfrm>
          <a:prstGeom prst="rect">
            <a:avLst/>
          </a:prstGeom>
          <a:solidFill>
            <a:srgbClr val="B291AC"/>
          </a:solidFill>
          <a:ln w="25400" cap="flat" cmpd="sng">
            <a:solidFill>
              <a:srgbClr val="B291A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a:solidFill>
                  <a:schemeClr val="lt1"/>
                </a:solidFill>
                <a:latin typeface="Arial"/>
                <a:ea typeface="Arial"/>
                <a:cs typeface="Arial"/>
                <a:sym typeface="Arial"/>
              </a:rPr>
              <a:t>Tell me about Alton college…</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Respectful and inspiring </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University standard facilities</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Excellent pass rates</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Independence </a:t>
            </a:r>
            <a:endParaRPr/>
          </a:p>
          <a:p>
            <a:pPr marL="285750" marR="0" lvl="0" indent="-285750" algn="l" rtl="0">
              <a:spcBef>
                <a:spcPts val="0"/>
              </a:spcBef>
              <a:spcAft>
                <a:spcPts val="0"/>
              </a:spcAft>
              <a:buClr>
                <a:schemeClr val="lt1"/>
              </a:buClr>
              <a:buSzPts val="1800"/>
              <a:buFont typeface="Arial"/>
              <a:buChar char="•"/>
            </a:pPr>
            <a:r>
              <a:rPr lang="en-GB" sz="1800">
                <a:solidFill>
                  <a:schemeClr val="lt1"/>
                </a:solidFill>
                <a:latin typeface="Arial"/>
                <a:ea typeface="Arial"/>
                <a:cs typeface="Arial"/>
                <a:sym typeface="Arial"/>
              </a:rPr>
              <a:t>Supportive Learning </a:t>
            </a:r>
            <a:endParaRPr/>
          </a:p>
        </p:txBody>
      </p:sp>
      <p:sp>
        <p:nvSpPr>
          <p:cNvPr id="86" name="Google Shape;86;p2" descr="A group of people walking on a sidewalk&#10;&#10;Description automatically generated"/>
          <p:cNvSpPr/>
          <p:nvPr/>
        </p:nvSpPr>
        <p:spPr>
          <a:xfrm>
            <a:off x="5943600" y="1187824"/>
            <a:ext cx="2393576" cy="23935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7" name="Google Shape;87;p2"/>
          <p:cNvPicPr preferRelativeResize="0"/>
          <p:nvPr/>
        </p:nvPicPr>
        <p:blipFill rotWithShape="1">
          <a:blip r:embed="rId3">
            <a:alphaModFix/>
          </a:blip>
          <a:srcRect/>
          <a:stretch/>
        </p:blipFill>
        <p:spPr>
          <a:xfrm>
            <a:off x="8100391" y="-1"/>
            <a:ext cx="4091609" cy="25808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p:nvPr/>
        </p:nvSpPr>
        <p:spPr>
          <a:xfrm>
            <a:off x="-3" y="1185704"/>
            <a:ext cx="3055587" cy="64633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 name="Google Shape;94;p3"/>
          <p:cNvSpPr/>
          <p:nvPr/>
        </p:nvSpPr>
        <p:spPr>
          <a:xfrm>
            <a:off x="3044648" y="1185704"/>
            <a:ext cx="3055587" cy="6463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95;p3"/>
          <p:cNvSpPr/>
          <p:nvPr/>
        </p:nvSpPr>
        <p:spPr>
          <a:xfrm>
            <a:off x="6099346" y="1185704"/>
            <a:ext cx="3055587" cy="646332"/>
          </a:xfrm>
          <a:prstGeom prst="rect">
            <a:avLst/>
          </a:prstGeom>
          <a:solidFill>
            <a:srgbClr val="7E4D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
          <p:cNvSpPr/>
          <p:nvPr/>
        </p:nvSpPr>
        <p:spPr>
          <a:xfrm>
            <a:off x="9143997" y="1185704"/>
            <a:ext cx="3055587" cy="646332"/>
          </a:xfrm>
          <a:prstGeom prst="rect">
            <a:avLst/>
          </a:prstGeom>
          <a:solidFill>
            <a:srgbClr val="E724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 name="Google Shape;97;p3"/>
          <p:cNvSpPr txBox="1">
            <a:spLocks noGrp="1"/>
          </p:cNvSpPr>
          <p:nvPr>
            <p:ph type="title"/>
          </p:nvPr>
        </p:nvSpPr>
        <p:spPr>
          <a:xfrm>
            <a:off x="0" y="1268336"/>
            <a:ext cx="3054695" cy="1084011"/>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None/>
            </a:pPr>
            <a:r>
              <a:rPr lang="en-GB" sz="3100" b="1">
                <a:solidFill>
                  <a:schemeClr val="lt1"/>
                </a:solidFill>
                <a:latin typeface="Arial"/>
                <a:ea typeface="Arial"/>
                <a:cs typeface="Arial"/>
                <a:sym typeface="Arial"/>
              </a:rPr>
              <a:t>A Levels </a:t>
            </a:r>
            <a:br>
              <a:rPr lang="en-GB">
                <a:solidFill>
                  <a:schemeClr val="lt1"/>
                </a:solidFill>
              </a:rPr>
            </a:br>
            <a:endParaRPr>
              <a:solidFill>
                <a:schemeClr val="lt1"/>
              </a:solidFill>
            </a:endParaRPr>
          </a:p>
        </p:txBody>
      </p:sp>
      <p:sp>
        <p:nvSpPr>
          <p:cNvPr id="98" name="Google Shape;98;p3"/>
          <p:cNvSpPr/>
          <p:nvPr/>
        </p:nvSpPr>
        <p:spPr>
          <a:xfrm>
            <a:off x="0" y="4750769"/>
            <a:ext cx="3043758" cy="66667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 </a:t>
            </a:r>
            <a:endParaRPr/>
          </a:p>
        </p:txBody>
      </p:sp>
      <p:sp>
        <p:nvSpPr>
          <p:cNvPr id="99" name="Google Shape;99;p3"/>
          <p:cNvSpPr txBox="1"/>
          <p:nvPr/>
        </p:nvSpPr>
        <p:spPr>
          <a:xfrm>
            <a:off x="265914" y="1966078"/>
            <a:ext cx="2821236" cy="36817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200"/>
              <a:buFont typeface="Arial"/>
              <a:buChar char="•"/>
            </a:pPr>
            <a:r>
              <a:rPr lang="en-GB" sz="1200" b="1">
                <a:solidFill>
                  <a:schemeClr val="dk1"/>
                </a:solidFill>
                <a:latin typeface="Arial"/>
                <a:ea typeface="Arial"/>
                <a:cs typeface="Arial"/>
                <a:sym typeface="Arial"/>
              </a:rPr>
              <a:t>You choose 3 A Level subjects</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p:txBody>
      </p:sp>
      <p:sp>
        <p:nvSpPr>
          <p:cNvPr id="100" name="Google Shape;100;p3"/>
          <p:cNvSpPr txBox="1"/>
          <p:nvPr/>
        </p:nvSpPr>
        <p:spPr>
          <a:xfrm>
            <a:off x="488067" y="2555943"/>
            <a:ext cx="2356809" cy="1738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rgbClr val="00B0AD"/>
                </a:solidFill>
                <a:latin typeface="Arial"/>
                <a:ea typeface="Arial"/>
                <a:cs typeface="Arial"/>
                <a:sym typeface="Arial"/>
              </a:rPr>
              <a:t>Entry requirements: </a:t>
            </a:r>
            <a:endParaRPr/>
          </a:p>
          <a:p>
            <a:pPr marL="0" marR="0" lvl="0" indent="0" algn="l" rtl="0">
              <a:spcBef>
                <a:spcPts val="0"/>
              </a:spcBef>
              <a:spcAft>
                <a:spcPts val="0"/>
              </a:spcAft>
              <a:buNone/>
            </a:pPr>
            <a:endParaRPr sz="1200">
              <a:solidFill>
                <a:schemeClr val="accent4"/>
              </a:solidFill>
              <a:latin typeface="Arial"/>
              <a:ea typeface="Arial"/>
              <a:cs typeface="Arial"/>
              <a:sym typeface="Arial"/>
            </a:endParaRPr>
          </a:p>
          <a:p>
            <a:pPr marL="0" marR="0" lvl="0" indent="0" algn="l" rtl="0">
              <a:spcBef>
                <a:spcPts val="0"/>
              </a:spcBef>
              <a:spcAft>
                <a:spcPts val="0"/>
              </a:spcAft>
              <a:buNone/>
            </a:pPr>
            <a:r>
              <a:rPr lang="en-GB" sz="1200">
                <a:solidFill>
                  <a:schemeClr val="dk1"/>
                </a:solidFill>
                <a:latin typeface="Arial"/>
                <a:ea typeface="Arial"/>
                <a:cs typeface="Arial"/>
                <a:sym typeface="Arial"/>
              </a:rPr>
              <a:t>5 GCSEs at Grade 4 or above (including English Language and Maths).</a:t>
            </a:r>
            <a:endParaRPr/>
          </a:p>
          <a:p>
            <a:pPr marL="0" marR="0" lvl="0" indent="0" algn="l" rtl="0">
              <a:spcBef>
                <a:spcPts val="0"/>
              </a:spcBef>
              <a:spcAft>
                <a:spcPts val="0"/>
              </a:spcAft>
              <a:buNone/>
            </a:pPr>
            <a:r>
              <a:rPr lang="en-GB" sz="1200">
                <a:solidFill>
                  <a:schemeClr val="dk1"/>
                </a:solidFill>
                <a:latin typeface="Arial"/>
                <a:ea typeface="Arial"/>
                <a:cs typeface="Arial"/>
                <a:sym typeface="Arial"/>
              </a:rPr>
              <a:t>Some subjects may require specific entrance requirements.</a:t>
            </a:r>
            <a:endParaRPr/>
          </a:p>
          <a:p>
            <a:pPr marL="0" marR="0" lvl="0" indent="0" algn="l" rtl="0">
              <a:spcBef>
                <a:spcPts val="0"/>
              </a:spcBef>
              <a:spcAft>
                <a:spcPts val="0"/>
              </a:spcAft>
              <a:buNone/>
            </a:pPr>
            <a:r>
              <a:rPr lang="en-GB" sz="1200">
                <a:solidFill>
                  <a:schemeClr val="dk1"/>
                </a:solidFill>
                <a:latin typeface="Arial"/>
                <a:ea typeface="Arial"/>
                <a:cs typeface="Arial"/>
                <a:sym typeface="Arial"/>
              </a:rPr>
              <a:t>- </a:t>
            </a:r>
            <a:r>
              <a:rPr lang="en-GB" sz="1050" i="1">
                <a:solidFill>
                  <a:schemeClr val="dk1"/>
                </a:solidFill>
                <a:latin typeface="Arial"/>
                <a:ea typeface="Arial"/>
                <a:cs typeface="Arial"/>
                <a:sym typeface="Arial"/>
              </a:rPr>
              <a:t>Core Science, Maths, History, Geography, Psychology</a:t>
            </a:r>
            <a:endParaRPr sz="1200" i="1">
              <a:solidFill>
                <a:schemeClr val="dk1"/>
              </a:solidFill>
              <a:latin typeface="Arial"/>
              <a:ea typeface="Arial"/>
              <a:cs typeface="Arial"/>
              <a:sym typeface="Arial"/>
            </a:endParaRPr>
          </a:p>
        </p:txBody>
      </p:sp>
      <p:sp>
        <p:nvSpPr>
          <p:cNvPr id="101" name="Google Shape;101;p3"/>
          <p:cNvSpPr txBox="1"/>
          <p:nvPr/>
        </p:nvSpPr>
        <p:spPr>
          <a:xfrm>
            <a:off x="2965312" y="1440558"/>
            <a:ext cx="3037959" cy="444957"/>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ctr" rtl="0">
              <a:lnSpc>
                <a:spcPct val="90000"/>
              </a:lnSpc>
              <a:spcBef>
                <a:spcPts val="0"/>
              </a:spcBef>
              <a:spcAft>
                <a:spcPts val="0"/>
              </a:spcAft>
              <a:buClr>
                <a:schemeClr val="lt1"/>
              </a:buClr>
              <a:buSzPct val="100000"/>
              <a:buFont typeface="Arial"/>
              <a:buNone/>
            </a:pPr>
            <a:r>
              <a:rPr lang="en-GB" sz="10700" b="1" dirty="0">
                <a:solidFill>
                  <a:schemeClr val="lt1"/>
                </a:solidFill>
                <a:latin typeface="Arial"/>
                <a:ea typeface="Arial"/>
                <a:cs typeface="Arial"/>
                <a:sym typeface="Arial"/>
              </a:rPr>
              <a:t>Vocational</a:t>
            </a:r>
            <a:br>
              <a:rPr lang="en-GB" sz="4400" dirty="0">
                <a:solidFill>
                  <a:schemeClr val="lt1"/>
                </a:solidFill>
                <a:latin typeface="Arial"/>
                <a:ea typeface="Arial"/>
                <a:cs typeface="Arial"/>
                <a:sym typeface="Arial"/>
              </a:rPr>
            </a:br>
            <a:endParaRPr sz="4400" dirty="0">
              <a:solidFill>
                <a:schemeClr val="lt1"/>
              </a:solidFill>
              <a:latin typeface="Arial"/>
              <a:ea typeface="Arial"/>
              <a:cs typeface="Arial"/>
              <a:sym typeface="Arial"/>
            </a:endParaRPr>
          </a:p>
        </p:txBody>
      </p:sp>
      <p:sp>
        <p:nvSpPr>
          <p:cNvPr id="102" name="Google Shape;102;p3"/>
          <p:cNvSpPr txBox="1"/>
          <p:nvPr/>
        </p:nvSpPr>
        <p:spPr>
          <a:xfrm>
            <a:off x="3182035" y="1966078"/>
            <a:ext cx="2821236" cy="36817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200"/>
              <a:buFont typeface="Arial"/>
              <a:buChar char="•"/>
            </a:pPr>
            <a:r>
              <a:rPr lang="en-GB" sz="1200" b="1">
                <a:solidFill>
                  <a:schemeClr val="dk1"/>
                </a:solidFill>
                <a:latin typeface="Arial"/>
                <a:ea typeface="Arial"/>
                <a:cs typeface="Arial"/>
                <a:sym typeface="Arial"/>
              </a:rPr>
              <a:t>You choose 1 Vocational subject</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p:txBody>
      </p:sp>
      <p:sp>
        <p:nvSpPr>
          <p:cNvPr id="103" name="Google Shape;103;p3"/>
          <p:cNvSpPr txBox="1"/>
          <p:nvPr/>
        </p:nvSpPr>
        <p:spPr>
          <a:xfrm>
            <a:off x="6076636" y="1454687"/>
            <a:ext cx="3066471" cy="284450"/>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ctr" rtl="0">
              <a:lnSpc>
                <a:spcPct val="90000"/>
              </a:lnSpc>
              <a:spcBef>
                <a:spcPts val="0"/>
              </a:spcBef>
              <a:spcAft>
                <a:spcPts val="0"/>
              </a:spcAft>
              <a:buClr>
                <a:schemeClr val="lt1"/>
              </a:buClr>
              <a:buSzPct val="100000"/>
              <a:buFont typeface="Arial"/>
              <a:buNone/>
            </a:pPr>
            <a:r>
              <a:rPr lang="en-GB" sz="11200" b="1" dirty="0">
                <a:solidFill>
                  <a:schemeClr val="lt1"/>
                </a:solidFill>
                <a:latin typeface="Arial"/>
                <a:ea typeface="Arial"/>
                <a:cs typeface="Arial"/>
                <a:sym typeface="Arial"/>
              </a:rPr>
              <a:t>T -Levels</a:t>
            </a:r>
            <a:r>
              <a:rPr lang="en-GB" sz="7500" b="1" dirty="0">
                <a:solidFill>
                  <a:schemeClr val="lt1"/>
                </a:solidFill>
                <a:latin typeface="Arial"/>
                <a:ea typeface="Arial"/>
                <a:cs typeface="Arial"/>
                <a:sym typeface="Arial"/>
              </a:rPr>
              <a:t> </a:t>
            </a:r>
            <a:br>
              <a:rPr lang="en-GB" sz="4400" dirty="0">
                <a:solidFill>
                  <a:schemeClr val="lt1"/>
                </a:solidFill>
                <a:latin typeface="Arial"/>
                <a:ea typeface="Arial"/>
                <a:cs typeface="Arial"/>
                <a:sym typeface="Arial"/>
              </a:rPr>
            </a:br>
            <a:endParaRPr sz="4400" dirty="0">
              <a:solidFill>
                <a:schemeClr val="lt1"/>
              </a:solidFill>
              <a:latin typeface="Arial"/>
              <a:ea typeface="Arial"/>
              <a:cs typeface="Arial"/>
              <a:sym typeface="Arial"/>
            </a:endParaRPr>
          </a:p>
        </p:txBody>
      </p:sp>
      <p:sp>
        <p:nvSpPr>
          <p:cNvPr id="104" name="Google Shape;104;p3"/>
          <p:cNvSpPr txBox="1"/>
          <p:nvPr/>
        </p:nvSpPr>
        <p:spPr>
          <a:xfrm>
            <a:off x="9111923" y="1361235"/>
            <a:ext cx="3052236" cy="470801"/>
          </a:xfrm>
          <a:prstGeom prst="rect">
            <a:avLst/>
          </a:prstGeom>
          <a:noFill/>
          <a:ln>
            <a:noFill/>
          </a:ln>
        </p:spPr>
        <p:txBody>
          <a:bodyPr spcFirstLastPara="1" wrap="square" lIns="91425" tIns="45700" rIns="91425" bIns="45700" anchor="ctr" anchorCtr="0">
            <a:normAutofit fontScale="25000" lnSpcReduction="20000"/>
          </a:bodyPr>
          <a:lstStyle/>
          <a:p>
            <a:pPr marL="0" marR="0" lvl="0" indent="0" algn="ctr" rtl="0">
              <a:lnSpc>
                <a:spcPct val="90000"/>
              </a:lnSpc>
              <a:spcBef>
                <a:spcPts val="0"/>
              </a:spcBef>
              <a:spcAft>
                <a:spcPts val="0"/>
              </a:spcAft>
              <a:buClr>
                <a:schemeClr val="lt1"/>
              </a:buClr>
              <a:buSzPct val="100000"/>
              <a:buFont typeface="Arial"/>
              <a:buNone/>
            </a:pPr>
            <a:r>
              <a:rPr lang="en-GB" sz="11200" b="1" dirty="0">
                <a:solidFill>
                  <a:schemeClr val="lt1"/>
                </a:solidFill>
                <a:latin typeface="Arial"/>
                <a:ea typeface="Arial"/>
                <a:cs typeface="Arial"/>
                <a:sym typeface="Arial"/>
              </a:rPr>
              <a:t>Apprenticeship</a:t>
            </a:r>
            <a:r>
              <a:rPr lang="en-GB" sz="3100" b="1" dirty="0">
                <a:solidFill>
                  <a:schemeClr val="lt1"/>
                </a:solidFill>
                <a:latin typeface="Arial"/>
                <a:ea typeface="Arial"/>
                <a:cs typeface="Arial"/>
                <a:sym typeface="Arial"/>
              </a:rPr>
              <a:t> </a:t>
            </a:r>
            <a:br>
              <a:rPr lang="en-GB" sz="4400" dirty="0">
                <a:solidFill>
                  <a:schemeClr val="lt1"/>
                </a:solidFill>
                <a:latin typeface="Arial"/>
                <a:ea typeface="Arial"/>
                <a:cs typeface="Arial"/>
                <a:sym typeface="Arial"/>
              </a:rPr>
            </a:br>
            <a:endParaRPr sz="4400" dirty="0">
              <a:solidFill>
                <a:schemeClr val="lt1"/>
              </a:solidFill>
              <a:latin typeface="Arial"/>
              <a:ea typeface="Arial"/>
              <a:cs typeface="Arial"/>
              <a:sym typeface="Arial"/>
            </a:endParaRPr>
          </a:p>
        </p:txBody>
      </p:sp>
      <p:sp>
        <p:nvSpPr>
          <p:cNvPr id="105" name="Google Shape;105;p3"/>
          <p:cNvSpPr/>
          <p:nvPr/>
        </p:nvSpPr>
        <p:spPr>
          <a:xfrm>
            <a:off x="6092654" y="4782229"/>
            <a:ext cx="3021973" cy="60375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06" name="Google Shape;106;p3"/>
          <p:cNvSpPr/>
          <p:nvPr/>
        </p:nvSpPr>
        <p:spPr>
          <a:xfrm>
            <a:off x="9143107" y="4929968"/>
            <a:ext cx="3055587" cy="3082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07" name="Google Shape;107;p3"/>
          <p:cNvSpPr/>
          <p:nvPr/>
        </p:nvSpPr>
        <p:spPr>
          <a:xfrm>
            <a:off x="3044648" y="4782229"/>
            <a:ext cx="3054698" cy="60375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108" name="Google Shape;108;p3"/>
          <p:cNvSpPr txBox="1"/>
          <p:nvPr/>
        </p:nvSpPr>
        <p:spPr>
          <a:xfrm>
            <a:off x="3426363" y="3196350"/>
            <a:ext cx="27767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a:solidFill>
                  <a:schemeClr val="dk1"/>
                </a:solidFill>
                <a:latin typeface="Arial"/>
                <a:ea typeface="Arial"/>
                <a:cs typeface="Arial"/>
                <a:sym typeface="Arial"/>
              </a:rPr>
              <a:t>Level 2 (1 year)</a:t>
            </a:r>
            <a:endParaRPr/>
          </a:p>
          <a:p>
            <a:pPr marL="0" marR="0" lvl="0" indent="0" algn="l" rtl="0">
              <a:spcBef>
                <a:spcPts val="0"/>
              </a:spcBef>
              <a:spcAft>
                <a:spcPts val="0"/>
              </a:spcAft>
              <a:buClr>
                <a:schemeClr val="dk1"/>
              </a:buClr>
              <a:buSzPts val="1100"/>
              <a:buFont typeface="Arial"/>
              <a:buNone/>
            </a:pPr>
            <a:r>
              <a:rPr lang="en-GB" sz="1100">
                <a:solidFill>
                  <a:schemeClr val="dk1"/>
                </a:solidFill>
                <a:latin typeface="Arial"/>
                <a:ea typeface="Arial"/>
                <a:cs typeface="Arial"/>
                <a:sym typeface="Arial"/>
              </a:rPr>
              <a:t>5 GCSEs at Grade 3 or above</a:t>
            </a:r>
            <a:endParaRPr/>
          </a:p>
        </p:txBody>
      </p:sp>
      <p:sp>
        <p:nvSpPr>
          <p:cNvPr id="109" name="Google Shape;109;p3"/>
          <p:cNvSpPr txBox="1"/>
          <p:nvPr/>
        </p:nvSpPr>
        <p:spPr>
          <a:xfrm>
            <a:off x="3414000" y="3648343"/>
            <a:ext cx="24889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b="1">
                <a:solidFill>
                  <a:schemeClr val="dk1"/>
                </a:solidFill>
                <a:latin typeface="Arial"/>
                <a:ea typeface="Arial"/>
                <a:cs typeface="Arial"/>
                <a:sym typeface="Arial"/>
              </a:rPr>
              <a:t>Level 3/Level 3 Extended Diploma (2 years)</a:t>
            </a:r>
            <a:endParaRPr/>
          </a:p>
          <a:p>
            <a:pPr marL="0" marR="0" lvl="0" indent="0" algn="l" rtl="0">
              <a:spcBef>
                <a:spcPts val="0"/>
              </a:spcBef>
              <a:spcAft>
                <a:spcPts val="0"/>
              </a:spcAft>
              <a:buClr>
                <a:schemeClr val="dk1"/>
              </a:buClr>
              <a:buSzPts val="1000"/>
              <a:buFont typeface="Arial"/>
              <a:buNone/>
            </a:pPr>
            <a:r>
              <a:rPr lang="en-GB" sz="1000">
                <a:solidFill>
                  <a:schemeClr val="dk1"/>
                </a:solidFill>
                <a:latin typeface="Arial"/>
                <a:ea typeface="Arial"/>
                <a:cs typeface="Arial"/>
                <a:sym typeface="Arial"/>
              </a:rPr>
              <a:t>5 GCSEs at Grade 4 or above (including English Language and Maths)</a:t>
            </a:r>
            <a:endParaRPr/>
          </a:p>
        </p:txBody>
      </p:sp>
      <p:sp>
        <p:nvSpPr>
          <p:cNvPr id="110" name="Google Shape;110;p3"/>
          <p:cNvSpPr txBox="1"/>
          <p:nvPr/>
        </p:nvSpPr>
        <p:spPr>
          <a:xfrm>
            <a:off x="3426363" y="2565432"/>
            <a:ext cx="2622273"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GB" sz="1100" b="1">
                <a:solidFill>
                  <a:schemeClr val="dk1"/>
                </a:solidFill>
                <a:latin typeface="Arial"/>
                <a:ea typeface="Arial"/>
                <a:cs typeface="Arial"/>
                <a:sym typeface="Arial"/>
              </a:rPr>
              <a:t>Entry Level/Level 1 (1 year)</a:t>
            </a:r>
            <a:endParaRPr/>
          </a:p>
          <a:p>
            <a:pPr marL="0" marR="0" lvl="0" indent="0" algn="l" rtl="0">
              <a:spcBef>
                <a:spcPts val="0"/>
              </a:spcBef>
              <a:spcAft>
                <a:spcPts val="0"/>
              </a:spcAft>
              <a:buClr>
                <a:schemeClr val="dk1"/>
              </a:buClr>
              <a:buSzPts val="1100"/>
              <a:buFont typeface="Arial"/>
              <a:buNone/>
            </a:pPr>
            <a:r>
              <a:rPr lang="en-GB" sz="1100">
                <a:solidFill>
                  <a:schemeClr val="dk1"/>
                </a:solidFill>
                <a:latin typeface="Arial"/>
                <a:ea typeface="Arial"/>
                <a:cs typeface="Arial"/>
                <a:sym typeface="Arial"/>
              </a:rPr>
              <a:t>No formal requirements/Mainly </a:t>
            </a:r>
            <a:endParaRPr/>
          </a:p>
          <a:p>
            <a:pPr marL="0" marR="0" lvl="0" indent="0" algn="l" rtl="0">
              <a:spcBef>
                <a:spcPts val="0"/>
              </a:spcBef>
              <a:spcAft>
                <a:spcPts val="0"/>
              </a:spcAft>
              <a:buClr>
                <a:schemeClr val="dk1"/>
              </a:buClr>
              <a:buSzPts val="1100"/>
              <a:buFont typeface="Arial"/>
              <a:buNone/>
            </a:pPr>
            <a:r>
              <a:rPr lang="en-GB" sz="1100">
                <a:solidFill>
                  <a:schemeClr val="dk1"/>
                </a:solidFill>
                <a:latin typeface="Arial"/>
                <a:ea typeface="Arial"/>
                <a:cs typeface="Arial"/>
                <a:sym typeface="Arial"/>
              </a:rPr>
              <a:t>Grade 2 at GCSE</a:t>
            </a:r>
            <a:endParaRPr/>
          </a:p>
        </p:txBody>
      </p:sp>
      <p:sp>
        <p:nvSpPr>
          <p:cNvPr id="111" name="Google Shape;111;p3"/>
          <p:cNvSpPr txBox="1"/>
          <p:nvPr/>
        </p:nvSpPr>
        <p:spPr>
          <a:xfrm>
            <a:off x="6543835" y="2634179"/>
            <a:ext cx="2335652" cy="172040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1400">
                <a:solidFill>
                  <a:schemeClr val="dk1"/>
                </a:solidFill>
                <a:latin typeface="Arial"/>
                <a:ea typeface="Arial"/>
                <a:cs typeface="Arial"/>
                <a:sym typeface="Arial"/>
              </a:rPr>
              <a:t>T Levels will combine classroom-based learning, with a </a:t>
            </a:r>
            <a:r>
              <a:rPr lang="en-GB" sz="1400" b="1">
                <a:solidFill>
                  <a:srgbClr val="88527A"/>
                </a:solidFill>
                <a:latin typeface="Arial"/>
                <a:ea typeface="Arial"/>
                <a:cs typeface="Arial"/>
                <a:sym typeface="Arial"/>
              </a:rPr>
              <a:t>compulsory</a:t>
            </a:r>
            <a:r>
              <a:rPr lang="en-GB" sz="1400">
                <a:solidFill>
                  <a:schemeClr val="dk1"/>
                </a:solidFill>
                <a:latin typeface="Arial"/>
                <a:ea typeface="Arial"/>
                <a:cs typeface="Arial"/>
                <a:sym typeface="Arial"/>
              </a:rPr>
              <a:t> industry work placement of approx.315 hours spread across the course</a:t>
            </a:r>
            <a:r>
              <a:rPr lang="en-GB" sz="2000">
                <a:solidFill>
                  <a:schemeClr val="dk1"/>
                </a:solidFill>
                <a:latin typeface="Arial"/>
                <a:ea typeface="Arial"/>
                <a:cs typeface="Arial"/>
                <a:sym typeface="Arial"/>
              </a:rPr>
              <a:t>.</a:t>
            </a:r>
            <a:endParaRPr/>
          </a:p>
        </p:txBody>
      </p:sp>
      <p:sp>
        <p:nvSpPr>
          <p:cNvPr id="112" name="Google Shape;112;p3"/>
          <p:cNvSpPr txBox="1"/>
          <p:nvPr/>
        </p:nvSpPr>
        <p:spPr>
          <a:xfrm>
            <a:off x="9445006" y="2627209"/>
            <a:ext cx="2481081" cy="1708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dirty="0">
                <a:solidFill>
                  <a:schemeClr val="dk1"/>
                </a:solidFill>
                <a:latin typeface="Arial"/>
                <a:ea typeface="Arial"/>
                <a:cs typeface="Arial"/>
                <a:sym typeface="Arial"/>
              </a:rPr>
              <a:t>Mixture of work based learning and education</a:t>
            </a:r>
            <a:endParaRPr dirty="0"/>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r>
              <a:rPr lang="en-GB" sz="1050" dirty="0">
                <a:solidFill>
                  <a:schemeClr val="dk1"/>
                </a:solidFill>
                <a:latin typeface="Arial"/>
                <a:ea typeface="Arial"/>
                <a:cs typeface="Arial"/>
                <a:sym typeface="Arial"/>
              </a:rPr>
              <a:t>Training can be taken on a day release basis</a:t>
            </a:r>
            <a:endParaRPr dirty="0"/>
          </a:p>
          <a:p>
            <a:pPr marL="0" marR="0" lvl="0" indent="0" algn="l" rtl="0">
              <a:spcBef>
                <a:spcPts val="0"/>
              </a:spcBef>
              <a:spcAft>
                <a:spcPts val="0"/>
              </a:spcAft>
              <a:buNone/>
            </a:pPr>
            <a:endParaRPr sz="1050" dirty="0">
              <a:solidFill>
                <a:schemeClr val="dk1"/>
              </a:solidFill>
              <a:latin typeface="Arial"/>
              <a:ea typeface="Arial"/>
              <a:cs typeface="Arial"/>
              <a:sym typeface="Arial"/>
            </a:endParaRPr>
          </a:p>
          <a:p>
            <a:pPr marL="0" marR="0" lvl="0" indent="0" algn="l" rtl="0">
              <a:spcBef>
                <a:spcPts val="0"/>
              </a:spcBef>
              <a:spcAft>
                <a:spcPts val="0"/>
              </a:spcAft>
              <a:buNone/>
            </a:pPr>
            <a:r>
              <a:rPr lang="en-GB" sz="1050" dirty="0">
                <a:solidFill>
                  <a:schemeClr val="dk1"/>
                </a:solidFill>
                <a:latin typeface="Arial"/>
                <a:ea typeface="Arial"/>
                <a:cs typeface="Arial"/>
                <a:sym typeface="Arial"/>
              </a:rPr>
              <a:t>Earn while you learn </a:t>
            </a:r>
            <a:endParaRPr dirty="0"/>
          </a:p>
          <a:p>
            <a:pPr marL="0" marR="0" lvl="0" indent="0" algn="l" rtl="0">
              <a:spcBef>
                <a:spcPts val="0"/>
              </a:spcBef>
              <a:spcAft>
                <a:spcPts val="0"/>
              </a:spcAft>
              <a:buClr>
                <a:schemeClr val="dk1"/>
              </a:buClr>
              <a:buSzPts val="1050"/>
              <a:buFont typeface="Arial"/>
              <a:buNone/>
            </a:pPr>
            <a:endParaRPr sz="1050" dirty="0">
              <a:solidFill>
                <a:schemeClr val="accent4"/>
              </a:solidFill>
              <a:latin typeface="Arial"/>
              <a:ea typeface="Arial"/>
              <a:cs typeface="Arial"/>
              <a:sym typeface="Arial"/>
            </a:endParaRPr>
          </a:p>
          <a:p>
            <a:pPr marL="0" marR="0" lvl="0" indent="0" algn="l" rtl="0">
              <a:spcBef>
                <a:spcPts val="0"/>
              </a:spcBef>
              <a:spcAft>
                <a:spcPts val="0"/>
              </a:spcAft>
              <a:buNone/>
            </a:pPr>
            <a:r>
              <a:rPr lang="en-GB" sz="1050" dirty="0">
                <a:solidFill>
                  <a:srgbClr val="E72539"/>
                </a:solidFill>
                <a:latin typeface="Arial"/>
                <a:ea typeface="Arial"/>
                <a:cs typeface="Arial"/>
                <a:sym typeface="Arial"/>
              </a:rPr>
              <a:t>Working with a wide range of quality employers </a:t>
            </a:r>
            <a:r>
              <a:rPr lang="en-GB" sz="1050" b="1" dirty="0">
                <a:solidFill>
                  <a:srgbClr val="E72539"/>
                </a:solidFill>
                <a:latin typeface="Arial"/>
                <a:ea typeface="Arial"/>
                <a:cs typeface="Arial"/>
                <a:sym typeface="Arial"/>
              </a:rPr>
              <a:t>across the </a:t>
            </a:r>
            <a:r>
              <a:rPr lang="en-GB" sz="1050" dirty="0">
                <a:solidFill>
                  <a:srgbClr val="E72539"/>
                </a:solidFill>
                <a:latin typeface="Arial"/>
                <a:ea typeface="Arial"/>
                <a:cs typeface="Arial"/>
                <a:sym typeface="Arial"/>
              </a:rPr>
              <a:t>South Coast </a:t>
            </a:r>
            <a:endParaRPr dirty="0"/>
          </a:p>
        </p:txBody>
      </p:sp>
      <p:sp>
        <p:nvSpPr>
          <p:cNvPr id="113" name="Google Shape;113;p3"/>
          <p:cNvSpPr txBox="1"/>
          <p:nvPr/>
        </p:nvSpPr>
        <p:spPr>
          <a:xfrm>
            <a:off x="6193282" y="1979621"/>
            <a:ext cx="2821236" cy="36817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200"/>
              <a:buFont typeface="Arial"/>
              <a:buChar char="•"/>
            </a:pPr>
            <a:r>
              <a:rPr lang="en-GB" sz="1200" b="1">
                <a:solidFill>
                  <a:schemeClr val="dk1"/>
                </a:solidFill>
                <a:latin typeface="Arial"/>
                <a:ea typeface="Arial"/>
                <a:cs typeface="Arial"/>
                <a:sym typeface="Arial"/>
              </a:rPr>
              <a:t>You choose 1 Vocational subject</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p:txBody>
      </p:sp>
      <p:sp>
        <p:nvSpPr>
          <p:cNvPr id="114" name="Google Shape;114;p3"/>
          <p:cNvSpPr txBox="1"/>
          <p:nvPr/>
        </p:nvSpPr>
        <p:spPr>
          <a:xfrm>
            <a:off x="9203848" y="2000516"/>
            <a:ext cx="2821236" cy="36817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1200"/>
              <a:buFont typeface="Arial"/>
              <a:buChar char="•"/>
            </a:pPr>
            <a:r>
              <a:rPr lang="en-GB" sz="1200" b="1">
                <a:solidFill>
                  <a:schemeClr val="dk1"/>
                </a:solidFill>
                <a:latin typeface="Arial"/>
                <a:ea typeface="Arial"/>
                <a:cs typeface="Arial"/>
                <a:sym typeface="Arial"/>
              </a:rPr>
              <a:t>You choose 1 Apprenticeship</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accent4"/>
              </a:solidFill>
              <a:latin typeface="Arial"/>
              <a:ea typeface="Arial"/>
              <a:cs typeface="Arial"/>
              <a:sym typeface="Arial"/>
            </a:endParaRPr>
          </a:p>
        </p:txBody>
      </p:sp>
      <p:sp>
        <p:nvSpPr>
          <p:cNvPr id="115" name="Google Shape;115;p3"/>
          <p:cNvSpPr txBox="1"/>
          <p:nvPr/>
        </p:nvSpPr>
        <p:spPr>
          <a:xfrm>
            <a:off x="-1" y="453263"/>
            <a:ext cx="3858567" cy="646331"/>
          </a:xfrm>
          <a:prstGeom prst="rect">
            <a:avLst/>
          </a:prstGeom>
          <a:solidFill>
            <a:srgbClr val="88527A"/>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3600" b="1">
                <a:solidFill>
                  <a:schemeClr val="lt1"/>
                </a:solidFill>
                <a:latin typeface="Arial"/>
                <a:ea typeface="Arial"/>
                <a:cs typeface="Arial"/>
                <a:sym typeface="Arial"/>
              </a:rPr>
              <a:t>YOUR OPTIONS</a:t>
            </a:r>
            <a:endParaRPr sz="36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92542" y="1313384"/>
            <a:ext cx="9825868"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 Levels</a:t>
            </a:r>
            <a:endParaRPr/>
          </a:p>
        </p:txBody>
      </p:sp>
      <p:sp>
        <p:nvSpPr>
          <p:cNvPr id="122" name="Google Shape;122;p4"/>
          <p:cNvSpPr txBox="1">
            <a:spLocks noGrp="1"/>
          </p:cNvSpPr>
          <p:nvPr>
            <p:ph type="body" idx="1"/>
          </p:nvPr>
        </p:nvSpPr>
        <p:spPr>
          <a:xfrm>
            <a:off x="0" y="1921571"/>
            <a:ext cx="8390467" cy="2769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You Choose 3 A Level Subjects </a:t>
            </a:r>
            <a:endParaRPr dirty="0"/>
          </a:p>
          <a:p>
            <a:pPr marL="285750" lvl="0" indent="-285750" algn="l" rtl="0">
              <a:spcBef>
                <a:spcPts val="0"/>
              </a:spcBef>
              <a:spcAft>
                <a:spcPts val="0"/>
              </a:spcAft>
              <a:buSzPts val="1800"/>
              <a:buFont typeface="Arial"/>
              <a:buChar char="-"/>
            </a:pPr>
            <a:r>
              <a:rPr lang="en-GB" dirty="0"/>
              <a:t>38 Choices in our A Level Program</a:t>
            </a:r>
            <a:endParaRPr dirty="0"/>
          </a:p>
          <a:p>
            <a:pPr marL="285750" lvl="0" indent="-285750" algn="l" rtl="0">
              <a:spcBef>
                <a:spcPts val="0"/>
              </a:spcBef>
              <a:spcAft>
                <a:spcPts val="0"/>
              </a:spcAft>
              <a:buSzPts val="1800"/>
              <a:buFont typeface="Arial"/>
              <a:buChar char="-"/>
            </a:pPr>
            <a:r>
              <a:rPr lang="en-GB" dirty="0"/>
              <a:t>Gateway Qualification to University</a:t>
            </a:r>
            <a:endParaRPr dirty="0"/>
          </a:p>
          <a:p>
            <a:pPr marL="285750" lvl="0" indent="-285750" algn="l" rtl="0">
              <a:spcBef>
                <a:spcPts val="0"/>
              </a:spcBef>
              <a:spcAft>
                <a:spcPts val="0"/>
              </a:spcAft>
              <a:buSzPts val="1800"/>
              <a:buFont typeface="Arial"/>
              <a:buChar char="-"/>
            </a:pPr>
            <a:r>
              <a:rPr lang="en-GB" dirty="0"/>
              <a:t>You can choose New Subjects that spark an interest</a:t>
            </a:r>
            <a:endParaRPr dirty="0"/>
          </a:p>
          <a:p>
            <a:pPr marL="285750" lvl="0" indent="-285750" algn="l" rtl="0">
              <a:spcBef>
                <a:spcPts val="0"/>
              </a:spcBef>
              <a:spcAft>
                <a:spcPts val="0"/>
              </a:spcAft>
              <a:buSzPts val="1800"/>
              <a:buFont typeface="Arial"/>
              <a:buChar char="-"/>
            </a:pPr>
            <a:r>
              <a:rPr lang="en-GB" dirty="0"/>
              <a:t>Additional Extras</a:t>
            </a:r>
            <a:endParaRPr dirty="0"/>
          </a:p>
          <a:p>
            <a:pPr marL="285750" lvl="0" indent="-285750" algn="l" rtl="0">
              <a:spcBef>
                <a:spcPts val="0"/>
              </a:spcBef>
              <a:spcAft>
                <a:spcPts val="0"/>
              </a:spcAft>
              <a:buSzPts val="1800"/>
              <a:buFont typeface="Arial"/>
              <a:buChar char="-"/>
            </a:pPr>
            <a:r>
              <a:rPr lang="en-GB" dirty="0"/>
              <a:t>Extended Project Qualification</a:t>
            </a:r>
            <a:endParaRPr dirty="0"/>
          </a:p>
          <a:p>
            <a:pPr marL="285750" lvl="0" indent="-285750" algn="l" rtl="0">
              <a:spcBef>
                <a:spcPts val="0"/>
              </a:spcBef>
              <a:spcAft>
                <a:spcPts val="0"/>
              </a:spcAft>
              <a:buSzPts val="1800"/>
              <a:buFont typeface="Arial"/>
              <a:buChar char="-"/>
            </a:pPr>
            <a:r>
              <a:rPr lang="en-GB" dirty="0"/>
              <a:t>Subject extras </a:t>
            </a:r>
            <a:endParaRPr dirty="0"/>
          </a:p>
          <a:p>
            <a:pPr marL="285750" lvl="0" indent="-285750" algn="l" rtl="0">
              <a:spcBef>
                <a:spcPts val="0"/>
              </a:spcBef>
              <a:spcAft>
                <a:spcPts val="0"/>
              </a:spcAft>
              <a:buSzPts val="1800"/>
              <a:buFont typeface="Arial"/>
              <a:buChar char="-"/>
            </a:pPr>
            <a:r>
              <a:rPr lang="en-GB" dirty="0"/>
              <a:t>Work Experience</a:t>
            </a:r>
            <a:endParaRPr dirty="0"/>
          </a:p>
        </p:txBody>
      </p:sp>
      <p:sp>
        <p:nvSpPr>
          <p:cNvPr id="123" name="Google Shape;123;p4"/>
          <p:cNvSpPr/>
          <p:nvPr/>
        </p:nvSpPr>
        <p:spPr>
          <a:xfrm>
            <a:off x="355991" y="4386742"/>
            <a:ext cx="3122705" cy="2204992"/>
          </a:xfrm>
          <a:prstGeom prst="roundRect">
            <a:avLst>
              <a:gd name="adj" fmla="val 16667"/>
            </a:avLst>
          </a:prstGeom>
          <a:solidFill>
            <a:srgbClr val="B291A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800" b="0" i="0" u="none" strike="noStrike" cap="none">
                <a:solidFill>
                  <a:srgbClr val="FFFFFF"/>
                </a:solidFill>
                <a:latin typeface="Arial"/>
                <a:ea typeface="Arial"/>
                <a:cs typeface="Arial"/>
                <a:sym typeface="Arial"/>
              </a:rPr>
              <a:t>Entry Requirements:</a:t>
            </a:r>
            <a:endParaRPr/>
          </a:p>
          <a:p>
            <a:pPr marL="0" marR="0" lvl="0" indent="0" algn="ctr" rtl="0">
              <a:lnSpc>
                <a:spcPct val="100000"/>
              </a:lnSpc>
              <a:spcBef>
                <a:spcPts val="0"/>
              </a:spcBef>
              <a:spcAft>
                <a:spcPts val="0"/>
              </a:spcAft>
              <a:buClr>
                <a:srgbClr val="FFFFFF"/>
              </a:buClr>
              <a:buSzPts val="1800"/>
              <a:buFont typeface="Arial"/>
              <a:buNone/>
            </a:pPr>
            <a:r>
              <a:rPr lang="en-GB" sz="1800" b="0" i="0" u="none" strike="noStrike" cap="none">
                <a:solidFill>
                  <a:srgbClr val="FFFFFF"/>
                </a:solidFill>
                <a:latin typeface="Arial"/>
                <a:ea typeface="Arial"/>
                <a:cs typeface="Arial"/>
                <a:sym typeface="Arial"/>
              </a:rPr>
              <a:t>5 GCSEs at Grade 4 or above (including English Language and Maths)</a:t>
            </a:r>
            <a:endParaRPr/>
          </a:p>
          <a:p>
            <a:pPr marL="0" marR="0" lvl="0" indent="0" algn="ctr" rtl="0">
              <a:lnSpc>
                <a:spcPct val="100000"/>
              </a:lnSpc>
              <a:spcBef>
                <a:spcPts val="0"/>
              </a:spcBef>
              <a:spcAft>
                <a:spcPts val="0"/>
              </a:spcAft>
              <a:buClr>
                <a:srgbClr val="FFFFFF"/>
              </a:buClr>
              <a:buSzPts val="1800"/>
              <a:buFont typeface="Arial"/>
              <a:buNone/>
            </a:pPr>
            <a:r>
              <a:rPr lang="en-GB" sz="1800" b="0" i="0" u="none" strike="noStrike" cap="none">
                <a:solidFill>
                  <a:srgbClr val="FFFFFF"/>
                </a:solidFill>
                <a:latin typeface="Arial"/>
                <a:ea typeface="Arial"/>
                <a:cs typeface="Arial"/>
                <a:sym typeface="Arial"/>
              </a:rPr>
              <a:t>*</a:t>
            </a:r>
            <a:r>
              <a:rPr lang="en-GB" sz="1600" b="0" i="0" u="none" strike="noStrike" cap="none">
                <a:solidFill>
                  <a:srgbClr val="FFFFFF"/>
                </a:solidFill>
                <a:latin typeface="Arial"/>
                <a:ea typeface="Arial"/>
                <a:cs typeface="Arial"/>
                <a:sym typeface="Arial"/>
              </a:rPr>
              <a:t>Some subjects may require specific entry requirements that may be higher </a:t>
            </a:r>
            <a:endParaRPr sz="1800" b="0" i="0" u="none" strike="noStrike" cap="none">
              <a:solidFill>
                <a:srgbClr val="FFFFFF"/>
              </a:solidFill>
              <a:latin typeface="Arial"/>
              <a:ea typeface="Arial"/>
              <a:cs typeface="Arial"/>
              <a:sym typeface="Arial"/>
            </a:endParaRPr>
          </a:p>
        </p:txBody>
      </p:sp>
      <p:pic>
        <p:nvPicPr>
          <p:cNvPr id="124" name="Google Shape;124;p4"/>
          <p:cNvPicPr preferRelativeResize="0"/>
          <p:nvPr/>
        </p:nvPicPr>
        <p:blipFill rotWithShape="1">
          <a:blip r:embed="rId3">
            <a:alphaModFix/>
          </a:blip>
          <a:srcRect/>
          <a:stretch/>
        </p:blipFill>
        <p:spPr>
          <a:xfrm>
            <a:off x="4627189" y="4028004"/>
            <a:ext cx="6505575" cy="2409825"/>
          </a:xfrm>
          <a:prstGeom prst="rect">
            <a:avLst/>
          </a:prstGeom>
          <a:noFill/>
          <a:ln>
            <a:noFill/>
          </a:ln>
        </p:spPr>
      </p:pic>
      <p:sp>
        <p:nvSpPr>
          <p:cNvPr id="125" name="Google Shape;125;p4"/>
          <p:cNvSpPr/>
          <p:nvPr/>
        </p:nvSpPr>
        <p:spPr>
          <a:xfrm>
            <a:off x="7810402" y="1349659"/>
            <a:ext cx="3119215" cy="1420825"/>
          </a:xfrm>
          <a:prstGeom prst="roundRect">
            <a:avLst>
              <a:gd name="adj" fmla="val 16667"/>
            </a:avLst>
          </a:prstGeom>
          <a:solidFill>
            <a:srgbClr val="88527A"/>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GB" sz="1800" b="0" i="0" u="none" strike="noStrike" cap="none">
                <a:solidFill>
                  <a:srgbClr val="FFFFFF"/>
                </a:solidFill>
                <a:latin typeface="Arial"/>
                <a:ea typeface="Arial"/>
                <a:cs typeface="Arial"/>
                <a:sym typeface="Arial"/>
              </a:rPr>
              <a:t>Pass Rate </a:t>
            </a:r>
            <a:r>
              <a:rPr lang="en-GB" sz="1800" b="1" i="0" u="none" strike="noStrike" cap="none">
                <a:solidFill>
                  <a:srgbClr val="FFFFFF"/>
                </a:solidFill>
                <a:latin typeface="Arial"/>
                <a:ea typeface="Arial"/>
                <a:cs typeface="Arial"/>
                <a:sym typeface="Arial"/>
              </a:rPr>
              <a:t>98% </a:t>
            </a:r>
            <a:r>
              <a:rPr lang="en-GB" sz="1800" b="0" i="0" u="none" strike="noStrike" cap="none">
                <a:solidFill>
                  <a:srgbClr val="FFFFFF"/>
                </a:solidFill>
                <a:latin typeface="Arial"/>
                <a:ea typeface="Arial"/>
                <a:cs typeface="Arial"/>
                <a:sym typeface="Arial"/>
              </a:rPr>
              <a:t>and almost half of our students achieving A*-B grades.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aphicFrame>
        <p:nvGraphicFramePr>
          <p:cNvPr id="130" name="Google Shape;130;p5"/>
          <p:cNvGraphicFramePr/>
          <p:nvPr/>
        </p:nvGraphicFramePr>
        <p:xfrm>
          <a:off x="637560" y="1240169"/>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3D Design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1" name="Google Shape;131;p5"/>
          <p:cNvGraphicFramePr/>
          <p:nvPr/>
        </p:nvGraphicFramePr>
        <p:xfrm>
          <a:off x="637559" y="1706946"/>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Art &amp; Design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2" name="Google Shape;132;p5"/>
          <p:cNvGraphicFramePr/>
          <p:nvPr/>
        </p:nvGraphicFramePr>
        <p:xfrm>
          <a:off x="637558" y="2166973"/>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Art Textiles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3" name="Google Shape;133;p5"/>
          <p:cNvGraphicFramePr/>
          <p:nvPr/>
        </p:nvGraphicFramePr>
        <p:xfrm>
          <a:off x="637558" y="2639794"/>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Biology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4" name="Google Shape;134;p5"/>
          <p:cNvGraphicFramePr/>
          <p:nvPr/>
        </p:nvGraphicFramePr>
        <p:xfrm>
          <a:off x="637557" y="310052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Business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5" name="Google Shape;135;p5"/>
          <p:cNvGraphicFramePr/>
          <p:nvPr/>
        </p:nvGraphicFramePr>
        <p:xfrm>
          <a:off x="637557" y="355772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Chemistry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6" name="Google Shape;136;p5"/>
          <p:cNvGraphicFramePr/>
          <p:nvPr/>
        </p:nvGraphicFramePr>
        <p:xfrm>
          <a:off x="637556" y="401492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Criminology* WJEC</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7" name="Google Shape;137;p5"/>
          <p:cNvGraphicFramePr/>
          <p:nvPr/>
        </p:nvGraphicFramePr>
        <p:xfrm>
          <a:off x="637556" y="447212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Dance</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8" name="Google Shape;138;p5"/>
          <p:cNvGraphicFramePr/>
          <p:nvPr/>
        </p:nvGraphicFramePr>
        <p:xfrm>
          <a:off x="637555" y="4941732"/>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Computer Science</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39" name="Google Shape;139;p5"/>
          <p:cNvGraphicFramePr/>
          <p:nvPr/>
        </p:nvGraphicFramePr>
        <p:xfrm>
          <a:off x="637555" y="5398307"/>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Digital Film &amp; Video </a:t>
                      </a:r>
                      <a:endParaRPr sz="1800" u="none" strike="noStrike" cap="none"/>
                    </a:p>
                    <a:p>
                      <a:pPr marL="0" marR="0" lvl="0" indent="0" algn="l" rtl="0">
                        <a:spcBef>
                          <a:spcPts val="0"/>
                        </a:spcBef>
                        <a:spcAft>
                          <a:spcPts val="0"/>
                        </a:spcAft>
                        <a:buSzPts val="1800"/>
                        <a:buFont typeface="Arial"/>
                        <a:buNone/>
                      </a:pPr>
                      <a:r>
                        <a:rPr lang="en-GB" sz="1800" u="none" strike="noStrike" cap="none"/>
                        <a:t>Production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0" name="Google Shape;140;p5"/>
          <p:cNvGraphicFramePr/>
          <p:nvPr/>
        </p:nvGraphicFramePr>
        <p:xfrm>
          <a:off x="637553" y="6129202"/>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Drama</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1" name="Google Shape;141;p5"/>
          <p:cNvGraphicFramePr/>
          <p:nvPr/>
        </p:nvGraphicFramePr>
        <p:xfrm>
          <a:off x="6259602" y="1229922"/>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History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2" name="Google Shape;142;p5"/>
          <p:cNvGraphicFramePr/>
          <p:nvPr/>
        </p:nvGraphicFramePr>
        <p:xfrm>
          <a:off x="3449259" y="1249746"/>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Economics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3" name="Google Shape;143;p5"/>
          <p:cNvGraphicFramePr/>
          <p:nvPr/>
        </p:nvGraphicFramePr>
        <p:xfrm>
          <a:off x="3449258" y="1690790"/>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Engineering * BTEC</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4" name="Google Shape;144;p5"/>
          <p:cNvGraphicFramePr/>
          <p:nvPr/>
        </p:nvGraphicFramePr>
        <p:xfrm>
          <a:off x="3449257" y="2154099"/>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English Language</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5" name="Google Shape;145;p5"/>
          <p:cNvGraphicFramePr/>
          <p:nvPr/>
        </p:nvGraphicFramePr>
        <p:xfrm>
          <a:off x="3449256" y="2634350"/>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English Lit &amp; Lang</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6" name="Google Shape;146;p5"/>
          <p:cNvGraphicFramePr/>
          <p:nvPr/>
        </p:nvGraphicFramePr>
        <p:xfrm>
          <a:off x="3461843" y="308459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3D Literature</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7" name="Google Shape;147;p5"/>
          <p:cNvGraphicFramePr/>
          <p:nvPr/>
        </p:nvGraphicFramePr>
        <p:xfrm>
          <a:off x="3449255" y="3564341"/>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Environmental Science</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8" name="Google Shape;148;p5"/>
          <p:cNvGraphicFramePr/>
          <p:nvPr/>
        </p:nvGraphicFramePr>
        <p:xfrm>
          <a:off x="3449254" y="4692566"/>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French </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49" name="Google Shape;149;p5"/>
          <p:cNvGraphicFramePr/>
          <p:nvPr/>
        </p:nvGraphicFramePr>
        <p:xfrm>
          <a:off x="3461843" y="5296945"/>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Geography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0" name="Google Shape;150;p5"/>
          <p:cNvGraphicFramePr/>
          <p:nvPr/>
        </p:nvGraphicFramePr>
        <p:xfrm>
          <a:off x="3449252" y="5938167"/>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Graphic Design </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1" name="Google Shape;151;p5"/>
          <p:cNvGraphicFramePr/>
          <p:nvPr/>
        </p:nvGraphicFramePr>
        <p:xfrm>
          <a:off x="6259602" y="1671637"/>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Law</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2" name="Google Shape;152;p5"/>
          <p:cNvGraphicFramePr/>
          <p:nvPr/>
        </p:nvGraphicFramePr>
        <p:xfrm>
          <a:off x="6259601" y="2154099"/>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Maths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3" name="Google Shape;153;p5"/>
          <p:cNvGraphicFramePr/>
          <p:nvPr/>
        </p:nvGraphicFramePr>
        <p:xfrm>
          <a:off x="6259601" y="2554857"/>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Maths &amp; Further Maths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4" name="Google Shape;154;p5"/>
          <p:cNvGraphicFramePr/>
          <p:nvPr/>
        </p:nvGraphicFramePr>
        <p:xfrm>
          <a:off x="6259601" y="3207072"/>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Media Studies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5" name="Google Shape;155;p5"/>
          <p:cNvGraphicFramePr/>
          <p:nvPr/>
        </p:nvGraphicFramePr>
        <p:xfrm>
          <a:off x="6247017" y="3536311"/>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Music</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6" name="Google Shape;156;p5"/>
          <p:cNvGraphicFramePr/>
          <p:nvPr/>
        </p:nvGraphicFramePr>
        <p:xfrm>
          <a:off x="6247016" y="4015839"/>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Music Performance &amp; Production * Dip L3</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7" name="Google Shape;157;p5"/>
          <p:cNvGraphicFramePr/>
          <p:nvPr/>
        </p:nvGraphicFramePr>
        <p:xfrm>
          <a:off x="6273540" y="4780955"/>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Music Technology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8" name="Google Shape;158;p5"/>
          <p:cNvGraphicFramePr/>
          <p:nvPr/>
        </p:nvGraphicFramePr>
        <p:xfrm>
          <a:off x="6286127" y="5264173"/>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Performing Arts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59" name="Google Shape;159;p5"/>
          <p:cNvGraphicFramePr/>
          <p:nvPr/>
        </p:nvGraphicFramePr>
        <p:xfrm>
          <a:off x="6273539" y="5718347"/>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Philosophy, Religion &amp; Ethics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0" name="Google Shape;160;p5"/>
          <p:cNvGraphicFramePr/>
          <p:nvPr/>
        </p:nvGraphicFramePr>
        <p:xfrm>
          <a:off x="9069943" y="312925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Psychology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1" name="Google Shape;161;p5"/>
          <p:cNvGraphicFramePr/>
          <p:nvPr/>
        </p:nvGraphicFramePr>
        <p:xfrm>
          <a:off x="9069943" y="2646513"/>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Politics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2" name="Google Shape;162;p5"/>
          <p:cNvGraphicFramePr/>
          <p:nvPr/>
        </p:nvGraphicFramePr>
        <p:xfrm>
          <a:off x="9069944" y="2140402"/>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Physics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3" name="Google Shape;163;p5"/>
          <p:cNvGraphicFramePr/>
          <p:nvPr/>
        </p:nvGraphicFramePr>
        <p:xfrm>
          <a:off x="9069944" y="1663734"/>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Physical Education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4" name="Google Shape;164;p5"/>
          <p:cNvGraphicFramePr/>
          <p:nvPr/>
        </p:nvGraphicFramePr>
        <p:xfrm>
          <a:off x="9069945" y="1199617"/>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Photography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5" name="Google Shape;165;p5"/>
          <p:cNvGraphicFramePr/>
          <p:nvPr/>
        </p:nvGraphicFramePr>
        <p:xfrm>
          <a:off x="9044779" y="3629292"/>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Psychology *BTEC</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6" name="Google Shape;166;p5"/>
          <p:cNvGraphicFramePr/>
          <p:nvPr/>
        </p:nvGraphicFramePr>
        <p:xfrm>
          <a:off x="9044779" y="4151068"/>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Public &amp; Defence Services * L3</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7" name="Google Shape;167;p5"/>
          <p:cNvGraphicFramePr/>
          <p:nvPr/>
        </p:nvGraphicFramePr>
        <p:xfrm>
          <a:off x="9044778" y="4921336"/>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Sociology</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68" name="Google Shape;168;p5"/>
          <p:cNvGraphicFramePr/>
          <p:nvPr/>
        </p:nvGraphicFramePr>
        <p:xfrm>
          <a:off x="9044777" y="5398307"/>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Spanish</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9" name="Google Shape;169;p5"/>
          <p:cNvSpPr txBox="1"/>
          <p:nvPr/>
        </p:nvSpPr>
        <p:spPr>
          <a:xfrm>
            <a:off x="8547925" y="6426526"/>
            <a:ext cx="364407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a:solidFill>
                  <a:schemeClr val="dk1"/>
                </a:solidFill>
                <a:latin typeface="Calibri"/>
                <a:ea typeface="Calibri"/>
                <a:cs typeface="Calibri"/>
                <a:sym typeface="Calibri"/>
              </a:rPr>
              <a:t>*(A Level Equivalent – mixed programme)</a:t>
            </a:r>
            <a:endParaRPr sz="1600">
              <a:solidFill>
                <a:schemeClr val="dk1"/>
              </a:solidFill>
              <a:latin typeface="Calibri"/>
              <a:ea typeface="Calibri"/>
              <a:cs typeface="Calibri"/>
              <a:sym typeface="Calibri"/>
            </a:endParaRPr>
          </a:p>
        </p:txBody>
      </p:sp>
      <p:sp>
        <p:nvSpPr>
          <p:cNvPr id="170" name="Google Shape;170;p5"/>
          <p:cNvSpPr txBox="1">
            <a:spLocks noGrp="1"/>
          </p:cNvSpPr>
          <p:nvPr>
            <p:ph type="title"/>
          </p:nvPr>
        </p:nvSpPr>
        <p:spPr>
          <a:xfrm>
            <a:off x="637553" y="630153"/>
            <a:ext cx="9825868"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 Level Choices at Alton College</a:t>
            </a:r>
            <a:endParaRPr/>
          </a:p>
        </p:txBody>
      </p:sp>
      <p:sp>
        <p:nvSpPr>
          <p:cNvPr id="171" name="Google Shape;171;p5"/>
          <p:cNvSpPr txBox="1"/>
          <p:nvPr/>
        </p:nvSpPr>
        <p:spPr>
          <a:xfrm>
            <a:off x="3435317" y="4278931"/>
            <a:ext cx="26496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Business &amp; Marketing*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6"/>
          <p:cNvPicPr preferRelativeResize="0"/>
          <p:nvPr/>
        </p:nvPicPr>
        <p:blipFill rotWithShape="1">
          <a:blip r:embed="rId3">
            <a:alphaModFix/>
          </a:blip>
          <a:srcRect/>
          <a:stretch/>
        </p:blipFill>
        <p:spPr>
          <a:xfrm>
            <a:off x="2691353" y="3644880"/>
            <a:ext cx="2874560" cy="2321011"/>
          </a:xfrm>
          <a:prstGeom prst="rect">
            <a:avLst/>
          </a:prstGeom>
          <a:noFill/>
          <a:ln>
            <a:noFill/>
          </a:ln>
        </p:spPr>
      </p:pic>
      <p:pic>
        <p:nvPicPr>
          <p:cNvPr id="178" name="Google Shape;178;p6"/>
          <p:cNvPicPr preferRelativeResize="0"/>
          <p:nvPr/>
        </p:nvPicPr>
        <p:blipFill rotWithShape="1">
          <a:blip r:embed="rId4">
            <a:alphaModFix/>
          </a:blip>
          <a:srcRect/>
          <a:stretch/>
        </p:blipFill>
        <p:spPr>
          <a:xfrm>
            <a:off x="-84721" y="3644880"/>
            <a:ext cx="2668896" cy="2321011"/>
          </a:xfrm>
          <a:prstGeom prst="rect">
            <a:avLst/>
          </a:prstGeom>
          <a:noFill/>
          <a:ln>
            <a:noFill/>
          </a:ln>
        </p:spPr>
      </p:pic>
      <p:sp>
        <p:nvSpPr>
          <p:cNvPr id="179" name="Google Shape;179;p6"/>
          <p:cNvSpPr txBox="1">
            <a:spLocks noGrp="1"/>
          </p:cNvSpPr>
          <p:nvPr>
            <p:ph type="title"/>
          </p:nvPr>
        </p:nvSpPr>
        <p:spPr>
          <a:xfrm>
            <a:off x="0" y="146673"/>
            <a:ext cx="9825868" cy="4616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D5007F"/>
              </a:buClr>
              <a:buSzPts val="3000"/>
              <a:buFont typeface="Arial"/>
              <a:buNone/>
            </a:pPr>
            <a:r>
              <a:rPr lang="en-GB" sz="2000"/>
              <a:t>Vocational courses you can study alongside A Levels </a:t>
            </a:r>
            <a:endParaRPr sz="2000"/>
          </a:p>
          <a:p>
            <a:pPr marL="0" marR="0" lvl="0" indent="0" algn="l" rtl="0">
              <a:lnSpc>
                <a:spcPct val="100000"/>
              </a:lnSpc>
              <a:spcBef>
                <a:spcPts val="0"/>
              </a:spcBef>
              <a:spcAft>
                <a:spcPts val="0"/>
              </a:spcAft>
              <a:buClr>
                <a:srgbClr val="D5007F"/>
              </a:buClr>
              <a:buSzPts val="3000"/>
              <a:buFont typeface="Arial"/>
              <a:buNone/>
            </a:pPr>
            <a:r>
              <a:rPr lang="en-GB" sz="2000"/>
              <a:t>as part of a mixed programme:</a:t>
            </a:r>
            <a:endParaRPr/>
          </a:p>
        </p:txBody>
      </p:sp>
      <p:sp>
        <p:nvSpPr>
          <p:cNvPr id="180" name="Google Shape;180;p6"/>
          <p:cNvSpPr txBox="1">
            <a:spLocks noGrp="1"/>
          </p:cNvSpPr>
          <p:nvPr>
            <p:ph type="body" idx="1"/>
          </p:nvPr>
        </p:nvSpPr>
        <p:spPr>
          <a:xfrm>
            <a:off x="-199704" y="1103492"/>
            <a:ext cx="6819165" cy="827047"/>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800"/>
              <a:buFont typeface="Arial"/>
              <a:buChar char="•"/>
            </a:pPr>
            <a:r>
              <a:rPr lang="en-GB" sz="1600" b="0" i="0" strike="noStrike">
                <a:solidFill>
                  <a:schemeClr val="dk1"/>
                </a:solidFill>
                <a:latin typeface="Arial"/>
                <a:ea typeface="Arial"/>
                <a:cs typeface="Arial"/>
                <a:sym typeface="Arial"/>
              </a:rPr>
              <a:t>Criminology, WJEC Applied Diploma</a:t>
            </a:r>
            <a:endParaRPr sz="1600" b="0" i="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800"/>
              <a:buFont typeface="Arial"/>
              <a:buChar char="•"/>
            </a:pPr>
            <a:r>
              <a:rPr lang="en-GB" sz="1600" b="0" i="0" strike="noStrike">
                <a:solidFill>
                  <a:schemeClr val="dk1"/>
                </a:solidFill>
                <a:latin typeface="Arial"/>
                <a:ea typeface="Arial"/>
                <a:cs typeface="Arial"/>
                <a:sym typeface="Arial"/>
              </a:rPr>
              <a:t>Digital Film &amp; Video Production, BTEC Level 3 Extended Certificate</a:t>
            </a:r>
            <a:endParaRPr sz="1600" b="0" i="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800"/>
              <a:buFont typeface="Arial"/>
              <a:buChar char="•"/>
            </a:pPr>
            <a:r>
              <a:rPr lang="en-GB" sz="1600" b="0" i="0" strike="noStrike">
                <a:solidFill>
                  <a:schemeClr val="dk1"/>
                </a:solidFill>
                <a:latin typeface="Arial"/>
                <a:ea typeface="Arial"/>
                <a:cs typeface="Arial"/>
                <a:sym typeface="Arial"/>
              </a:rPr>
              <a:t>Engineering, BTEC Level 3 Extended Certificate</a:t>
            </a:r>
            <a:endParaRPr sz="1600" b="0" i="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800"/>
              <a:buFont typeface="Arial"/>
              <a:buChar char="•"/>
            </a:pPr>
            <a:r>
              <a:rPr lang="en-GB" sz="1600" b="0" i="0" strike="noStrike">
                <a:solidFill>
                  <a:schemeClr val="dk1"/>
                </a:solidFill>
                <a:latin typeface="Arial"/>
                <a:ea typeface="Arial"/>
                <a:cs typeface="Arial"/>
                <a:sym typeface="Arial"/>
              </a:rPr>
              <a:t>Business and Marketing</a:t>
            </a:r>
            <a:endParaRPr/>
          </a:p>
          <a:p>
            <a:pPr marL="457200" lvl="0" indent="-228600" algn="l" rtl="0">
              <a:lnSpc>
                <a:spcPct val="100000"/>
              </a:lnSpc>
              <a:spcBef>
                <a:spcPts val="0"/>
              </a:spcBef>
              <a:spcAft>
                <a:spcPts val="0"/>
              </a:spcAft>
              <a:buClr>
                <a:schemeClr val="dk1"/>
              </a:buClr>
              <a:buSzPts val="1800"/>
              <a:buFont typeface="Arial"/>
              <a:buChar char="•"/>
            </a:pPr>
            <a:r>
              <a:rPr lang="en-GB" sz="1600" b="0" i="0" strike="noStrike">
                <a:solidFill>
                  <a:schemeClr val="dk1"/>
                </a:solidFill>
                <a:latin typeface="Arial"/>
                <a:ea typeface="Arial"/>
                <a:cs typeface="Arial"/>
                <a:sym typeface="Arial"/>
              </a:rPr>
              <a:t>Music Performance &amp; Production, UAL Level 3 Diploma</a:t>
            </a:r>
            <a:endParaRPr sz="1600" b="0" i="0">
              <a:solidFill>
                <a:schemeClr val="dk1"/>
              </a:solidFill>
              <a:latin typeface="Arial"/>
              <a:ea typeface="Arial"/>
              <a:cs typeface="Arial"/>
              <a:sym typeface="Arial"/>
            </a:endParaRPr>
          </a:p>
          <a:p>
            <a:pPr marL="457200" lvl="0" indent="-228600" algn="l" rtl="0">
              <a:lnSpc>
                <a:spcPct val="100000"/>
              </a:lnSpc>
              <a:spcBef>
                <a:spcPts val="0"/>
              </a:spcBef>
              <a:spcAft>
                <a:spcPts val="0"/>
              </a:spcAft>
              <a:buClr>
                <a:schemeClr val="dk1"/>
              </a:buClr>
              <a:buSzPts val="1800"/>
              <a:buFont typeface="Arial"/>
              <a:buChar char="•"/>
            </a:pPr>
            <a:r>
              <a:rPr lang="en-GB" sz="1600" b="0" i="0" strike="noStrike">
                <a:solidFill>
                  <a:schemeClr val="dk1"/>
                </a:solidFill>
                <a:latin typeface="Arial"/>
                <a:ea typeface="Arial"/>
                <a:cs typeface="Arial"/>
                <a:sym typeface="Arial"/>
              </a:rPr>
              <a:t>Performing Arts, BTEC Level 3 National Extended Certificate</a:t>
            </a:r>
            <a:endParaRPr sz="1600" b="0" i="0">
              <a:solidFill>
                <a:schemeClr val="dk1"/>
              </a:solidFill>
              <a:latin typeface="Arial"/>
              <a:ea typeface="Arial"/>
              <a:cs typeface="Arial"/>
              <a:sym typeface="Arial"/>
            </a:endParaRPr>
          </a:p>
          <a:p>
            <a:pPr marL="228600" lvl="0" indent="0" algn="l" rtl="0">
              <a:lnSpc>
                <a:spcPct val="100000"/>
              </a:lnSpc>
              <a:spcBef>
                <a:spcPts val="0"/>
              </a:spcBef>
              <a:spcAft>
                <a:spcPts val="0"/>
              </a:spcAft>
              <a:buSzPts val="1800"/>
              <a:buFont typeface="Arial"/>
              <a:buNone/>
            </a:pPr>
            <a:endParaRPr sz="1600" b="0">
              <a:solidFill>
                <a:schemeClr val="dk1"/>
              </a:solidFill>
              <a:latin typeface="Arial"/>
              <a:ea typeface="Arial"/>
              <a:cs typeface="Arial"/>
              <a:sym typeface="Arial"/>
            </a:endParaRPr>
          </a:p>
          <a:p>
            <a:pPr marL="228600" lvl="0" indent="0" algn="l" rtl="0">
              <a:lnSpc>
                <a:spcPct val="100000"/>
              </a:lnSpc>
              <a:spcBef>
                <a:spcPts val="0"/>
              </a:spcBef>
              <a:spcAft>
                <a:spcPts val="0"/>
              </a:spcAft>
              <a:buClr>
                <a:schemeClr val="dk1"/>
              </a:buClr>
              <a:buSzPts val="1800"/>
              <a:buFont typeface="Arial"/>
              <a:buNone/>
            </a:pPr>
            <a:r>
              <a:rPr lang="en-GB" sz="1600" b="0" i="0">
                <a:solidFill>
                  <a:schemeClr val="dk1"/>
                </a:solidFill>
                <a:latin typeface="Arial"/>
                <a:ea typeface="Arial"/>
                <a:cs typeface="Arial"/>
                <a:sym typeface="Arial"/>
              </a:rPr>
              <a:t>You can choose a mixed programme of e</a:t>
            </a:r>
            <a:r>
              <a:rPr lang="en-GB" sz="1600" b="0">
                <a:solidFill>
                  <a:schemeClr val="dk1"/>
                </a:solidFill>
                <a:latin typeface="Arial"/>
                <a:ea typeface="Arial"/>
                <a:cs typeface="Arial"/>
                <a:sym typeface="Arial"/>
              </a:rPr>
              <a:t>xam and coursework-based subjects t</a:t>
            </a:r>
            <a:r>
              <a:rPr lang="en-GB" sz="1600" b="0" i="0">
                <a:solidFill>
                  <a:schemeClr val="dk1"/>
                </a:solidFill>
                <a:latin typeface="Arial"/>
                <a:ea typeface="Arial"/>
                <a:cs typeface="Arial"/>
                <a:sym typeface="Arial"/>
              </a:rPr>
              <a:t>o suit your learning style.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231105" y="1471309"/>
            <a:ext cx="9825868"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Vocational Courses</a:t>
            </a:r>
            <a:endParaRPr/>
          </a:p>
        </p:txBody>
      </p:sp>
      <p:sp>
        <p:nvSpPr>
          <p:cNvPr id="186" name="Google Shape;186;p7"/>
          <p:cNvSpPr txBox="1">
            <a:spLocks noGrp="1"/>
          </p:cNvSpPr>
          <p:nvPr>
            <p:ph type="body" idx="1"/>
          </p:nvPr>
        </p:nvSpPr>
        <p:spPr>
          <a:xfrm>
            <a:off x="231105" y="2151463"/>
            <a:ext cx="8390467" cy="2769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You focus on ONE Subject Area</a:t>
            </a:r>
            <a:endParaRPr/>
          </a:p>
        </p:txBody>
      </p:sp>
      <p:sp>
        <p:nvSpPr>
          <p:cNvPr id="187" name="Google Shape;187;p7"/>
          <p:cNvSpPr/>
          <p:nvPr/>
        </p:nvSpPr>
        <p:spPr>
          <a:xfrm>
            <a:off x="506774" y="3301665"/>
            <a:ext cx="4090500" cy="3291900"/>
          </a:xfrm>
          <a:prstGeom prst="roundRect">
            <a:avLst>
              <a:gd name="adj" fmla="val 16667"/>
            </a:avLst>
          </a:prstGeom>
          <a:solidFill>
            <a:srgbClr val="91628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Entry Requirements:</a:t>
            </a:r>
            <a:endParaRPr dirty="0"/>
          </a:p>
          <a:p>
            <a:pPr marL="0" marR="0" lvl="0" indent="0" algn="ctr" rtl="0">
              <a:spcBef>
                <a:spcPts val="0"/>
              </a:spcBef>
              <a:spcAft>
                <a:spcPts val="0"/>
              </a:spcAft>
              <a:buNone/>
            </a:pPr>
            <a:r>
              <a:rPr lang="en-GB" sz="1800" dirty="0">
                <a:solidFill>
                  <a:schemeClr val="lt1"/>
                </a:solidFill>
                <a:latin typeface="Arial"/>
                <a:ea typeface="Arial"/>
                <a:cs typeface="Arial"/>
                <a:sym typeface="Arial"/>
              </a:rPr>
              <a:t>Entry Level / Level 1 (1 year)  </a:t>
            </a:r>
            <a:r>
              <a:rPr lang="en-GB" sz="1600" dirty="0">
                <a:solidFill>
                  <a:schemeClr val="lt1"/>
                </a:solidFill>
                <a:latin typeface="Arial"/>
                <a:ea typeface="Arial"/>
                <a:cs typeface="Arial"/>
                <a:sym typeface="Arial"/>
              </a:rPr>
              <a:t>GCSEs below grade 3</a:t>
            </a:r>
            <a:endParaRPr dirty="0"/>
          </a:p>
          <a:p>
            <a:pPr marL="0" marR="0" lvl="0" indent="0" algn="ctr" rtl="0">
              <a:spcBef>
                <a:spcPts val="0"/>
              </a:spcBef>
              <a:spcAft>
                <a:spcPts val="0"/>
              </a:spcAft>
              <a:buNone/>
            </a:pPr>
            <a:endParaRPr sz="1800" dirty="0">
              <a:solidFill>
                <a:schemeClr val="lt1"/>
              </a:solidFill>
              <a:latin typeface="Arial"/>
              <a:ea typeface="Arial"/>
              <a:cs typeface="Arial"/>
              <a:sym typeface="Arial"/>
            </a:endParaRPr>
          </a:p>
          <a:p>
            <a:pPr marL="0" marR="0" lvl="0" indent="0" algn="ctr" rtl="0">
              <a:spcBef>
                <a:spcPts val="0"/>
              </a:spcBef>
              <a:spcAft>
                <a:spcPts val="0"/>
              </a:spcAft>
              <a:buNone/>
            </a:pPr>
            <a:r>
              <a:rPr lang="en-GB" sz="1800" dirty="0">
                <a:solidFill>
                  <a:schemeClr val="lt1"/>
                </a:solidFill>
                <a:latin typeface="Arial"/>
                <a:ea typeface="Arial"/>
                <a:cs typeface="Arial"/>
                <a:sym typeface="Arial"/>
              </a:rPr>
              <a:t>Level 2 Diploma / Pre-T level (1 year)</a:t>
            </a:r>
            <a:endParaRPr dirty="0"/>
          </a:p>
          <a:p>
            <a:pPr marL="0" marR="0" lvl="0" indent="0" algn="ctr" rtl="0">
              <a:spcBef>
                <a:spcPts val="0"/>
              </a:spcBef>
              <a:spcAft>
                <a:spcPts val="0"/>
              </a:spcAft>
              <a:buNone/>
            </a:pPr>
            <a:r>
              <a:rPr lang="en-GB" sz="1600" dirty="0">
                <a:solidFill>
                  <a:schemeClr val="lt1"/>
                </a:solidFill>
                <a:latin typeface="Arial"/>
                <a:ea typeface="Arial"/>
                <a:cs typeface="Arial"/>
                <a:sym typeface="Arial"/>
              </a:rPr>
              <a:t>4 GCSEs at Grade 3 and above</a:t>
            </a:r>
            <a:endParaRPr dirty="0"/>
          </a:p>
          <a:p>
            <a:pPr marL="0" marR="0" lvl="0" indent="0" algn="ctr" rtl="0">
              <a:spcBef>
                <a:spcPts val="0"/>
              </a:spcBef>
              <a:spcAft>
                <a:spcPts val="0"/>
              </a:spcAft>
              <a:buNone/>
            </a:pPr>
            <a:endParaRPr sz="1800" dirty="0">
              <a:solidFill>
                <a:schemeClr val="lt1"/>
              </a:solidFill>
              <a:latin typeface="Arial"/>
              <a:ea typeface="Arial"/>
              <a:cs typeface="Arial"/>
              <a:sym typeface="Arial"/>
            </a:endParaRPr>
          </a:p>
          <a:p>
            <a:pPr marL="0" marR="0" lvl="0" indent="0" algn="ctr" rtl="0">
              <a:spcBef>
                <a:spcPts val="0"/>
              </a:spcBef>
              <a:spcAft>
                <a:spcPts val="0"/>
              </a:spcAft>
              <a:buNone/>
            </a:pPr>
            <a:r>
              <a:rPr lang="en-GB" sz="1800" dirty="0">
                <a:solidFill>
                  <a:schemeClr val="lt1"/>
                </a:solidFill>
                <a:latin typeface="Arial"/>
                <a:ea typeface="Arial"/>
                <a:cs typeface="Arial"/>
                <a:sym typeface="Arial"/>
              </a:rPr>
              <a:t>Level 3 / Level 3 Extended Diploma (2 years) </a:t>
            </a:r>
            <a:r>
              <a:rPr lang="en-GB" sz="1600" dirty="0">
                <a:solidFill>
                  <a:schemeClr val="lt1"/>
                </a:solidFill>
                <a:latin typeface="Arial"/>
                <a:ea typeface="Arial"/>
                <a:cs typeface="Arial"/>
                <a:sym typeface="Arial"/>
              </a:rPr>
              <a:t>5 GCSEs at Grade 4 and above (Including English Language and Maths)</a:t>
            </a:r>
            <a:endParaRPr sz="1800" dirty="0">
              <a:solidFill>
                <a:schemeClr val="lt1"/>
              </a:solidFill>
              <a:latin typeface="Arial"/>
              <a:ea typeface="Arial"/>
              <a:cs typeface="Arial"/>
              <a:sym typeface="Arial"/>
            </a:endParaRPr>
          </a:p>
        </p:txBody>
      </p:sp>
      <p:sp>
        <p:nvSpPr>
          <p:cNvPr id="188" name="Google Shape;188;p7"/>
          <p:cNvSpPr/>
          <p:nvPr/>
        </p:nvSpPr>
        <p:spPr>
          <a:xfrm>
            <a:off x="5175114" y="2586387"/>
            <a:ext cx="2655000" cy="1810500"/>
          </a:xfrm>
          <a:prstGeom prst="roundRect">
            <a:avLst>
              <a:gd name="adj" fmla="val 16667"/>
            </a:avLst>
          </a:prstGeom>
          <a:solidFill>
            <a:srgbClr val="91628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lt1"/>
                </a:solidFill>
                <a:latin typeface="Arial"/>
                <a:ea typeface="Arial"/>
                <a:cs typeface="Arial"/>
                <a:sym typeface="Arial"/>
              </a:rPr>
              <a:t>Mainly assessed through practical assignments, written </a:t>
            </a:r>
            <a:r>
              <a:rPr lang="en-GB" sz="1600" dirty="0">
                <a:solidFill>
                  <a:schemeClr val="lt1"/>
                </a:solidFill>
              </a:rPr>
              <a:t>coursework</a:t>
            </a:r>
            <a:r>
              <a:rPr lang="en-GB" sz="1600" dirty="0">
                <a:solidFill>
                  <a:schemeClr val="lt1"/>
                </a:solidFill>
                <a:latin typeface="Arial"/>
                <a:ea typeface="Arial"/>
                <a:cs typeface="Arial"/>
                <a:sym typeface="Arial"/>
              </a:rPr>
              <a:t>, research projects; some subjects may include written exams </a:t>
            </a:r>
            <a:endParaRPr dirty="0"/>
          </a:p>
        </p:txBody>
      </p:sp>
      <p:pic>
        <p:nvPicPr>
          <p:cNvPr id="189" name="Google Shape;189;p7" descr="A picture containing person, indoor, computer, laptop&#10;&#10;Description automatically generated"/>
          <p:cNvPicPr preferRelativeResize="0"/>
          <p:nvPr/>
        </p:nvPicPr>
        <p:blipFill rotWithShape="1">
          <a:blip r:embed="rId3">
            <a:alphaModFix/>
          </a:blip>
          <a:srcRect/>
          <a:stretch/>
        </p:blipFill>
        <p:spPr>
          <a:xfrm>
            <a:off x="8468140" y="4211196"/>
            <a:ext cx="3723860" cy="2512905"/>
          </a:xfrm>
          <a:prstGeom prst="rect">
            <a:avLst/>
          </a:prstGeom>
          <a:noFill/>
          <a:ln>
            <a:noFill/>
          </a:ln>
        </p:spPr>
      </p:pic>
      <p:pic>
        <p:nvPicPr>
          <p:cNvPr id="190" name="Google Shape;190;p7" descr="A group of people standing on a stage&#10;&#10;Description automatically generated"/>
          <p:cNvPicPr preferRelativeResize="0"/>
          <p:nvPr/>
        </p:nvPicPr>
        <p:blipFill rotWithShape="1">
          <a:blip r:embed="rId4">
            <a:alphaModFix/>
          </a:blip>
          <a:srcRect/>
          <a:stretch/>
        </p:blipFill>
        <p:spPr>
          <a:xfrm>
            <a:off x="8468140" y="1292087"/>
            <a:ext cx="3723860" cy="27398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aphicFrame>
        <p:nvGraphicFramePr>
          <p:cNvPr id="195" name="Google Shape;195;p8"/>
          <p:cNvGraphicFramePr/>
          <p:nvPr/>
        </p:nvGraphicFramePr>
        <p:xfrm>
          <a:off x="216862" y="1011701"/>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Art &amp; Design*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96" name="Google Shape;196;p8"/>
          <p:cNvGraphicFramePr/>
          <p:nvPr/>
        </p:nvGraphicFramePr>
        <p:xfrm>
          <a:off x="216862" y="1479064"/>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Business*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97" name="Google Shape;197;p8"/>
          <p:cNvGraphicFramePr/>
          <p:nvPr/>
        </p:nvGraphicFramePr>
        <p:xfrm>
          <a:off x="216862" y="2033752"/>
          <a:ext cx="2481775" cy="365770"/>
        </p:xfrm>
        <a:graphic>
          <a:graphicData uri="http://schemas.openxmlformats.org/drawingml/2006/table">
            <a:tbl>
              <a:tblPr>
                <a:noFill/>
                <a:tableStyleId>{2839264B-FA4A-4FC8-B1A4-6FE430E05DEC}</a:tableStyleId>
              </a:tblPr>
              <a:tblGrid>
                <a:gridCol w="2481775">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dirty="0"/>
                        <a:t>Creative Media*</a:t>
                      </a:r>
                      <a:endParaRPr sz="1800" u="none" strike="noStrike" cap="none"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98" name="Google Shape;198;p8"/>
          <p:cNvGraphicFramePr/>
          <p:nvPr/>
        </p:nvGraphicFramePr>
        <p:xfrm>
          <a:off x="215487" y="2556560"/>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Film &amp; TV Production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199" name="Google Shape;199;p8"/>
          <p:cNvGraphicFramePr/>
          <p:nvPr/>
        </p:nvGraphicFramePr>
        <p:xfrm>
          <a:off x="172994" y="3697176"/>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Games Design &amp; Development</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0" name="Google Shape;200;p8"/>
          <p:cNvGraphicFramePr/>
          <p:nvPr/>
        </p:nvGraphicFramePr>
        <p:xfrm>
          <a:off x="2891988" y="998028"/>
          <a:ext cx="3128400" cy="640090"/>
        </p:xfrm>
        <a:graphic>
          <a:graphicData uri="http://schemas.openxmlformats.org/drawingml/2006/table">
            <a:tbl>
              <a:tblPr>
                <a:noFill/>
                <a:tableStyleId>{2839264B-FA4A-4FC8-B1A4-6FE430E05DEC}</a:tableStyleId>
              </a:tblPr>
              <a:tblGrid>
                <a:gridCol w="312840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Digital Film &amp; Video Production</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1" name="Google Shape;201;p8"/>
          <p:cNvGraphicFramePr/>
          <p:nvPr/>
        </p:nvGraphicFramePr>
        <p:xfrm>
          <a:off x="2891988" y="1747133"/>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Engineering*</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2" name="Google Shape;202;p8"/>
          <p:cNvGraphicFramePr/>
          <p:nvPr/>
        </p:nvGraphicFramePr>
        <p:xfrm>
          <a:off x="2891988" y="2327258"/>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Esports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3" name="Google Shape;203;p8"/>
          <p:cNvGraphicFramePr/>
          <p:nvPr/>
        </p:nvGraphicFramePr>
        <p:xfrm>
          <a:off x="2899996" y="4073220"/>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Public Services*</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4" name="Google Shape;204;p8"/>
          <p:cNvGraphicFramePr/>
          <p:nvPr/>
        </p:nvGraphicFramePr>
        <p:xfrm>
          <a:off x="2911889" y="4739256"/>
          <a:ext cx="2483150" cy="36577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Sport*</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5" name="Google Shape;205;p8"/>
          <p:cNvGraphicFramePr/>
          <p:nvPr/>
        </p:nvGraphicFramePr>
        <p:xfrm>
          <a:off x="2891988" y="3018741"/>
          <a:ext cx="2483150" cy="640090"/>
        </p:xfrm>
        <a:graphic>
          <a:graphicData uri="http://schemas.openxmlformats.org/drawingml/2006/table">
            <a:tbl>
              <a:tblPr>
                <a:noFill/>
                <a:tableStyleId>{2839264B-FA4A-4FC8-B1A4-6FE430E05DEC}</a:tableStyleId>
              </a:tblPr>
              <a:tblGrid>
                <a:gridCol w="2483150">
                  <a:extLst>
                    <a:ext uri="{9D8B030D-6E8A-4147-A177-3AD203B41FA5}">
                      <a16:colId xmlns:a16="http://schemas.microsoft.com/office/drawing/2014/main" val="20000"/>
                    </a:ext>
                  </a:extLst>
                </a:gridCol>
              </a:tblGrid>
              <a:tr h="276825">
                <a:tc>
                  <a:txBody>
                    <a:bodyPr/>
                    <a:lstStyle/>
                    <a:p>
                      <a:pPr marL="0" marR="0" lvl="0" indent="0" algn="l" rtl="0">
                        <a:spcBef>
                          <a:spcPts val="0"/>
                        </a:spcBef>
                        <a:spcAft>
                          <a:spcPts val="0"/>
                        </a:spcAft>
                        <a:buSzPts val="1800"/>
                        <a:buFont typeface="Arial"/>
                        <a:buNone/>
                      </a:pPr>
                      <a:r>
                        <a:rPr lang="en-GB" sz="1800" u="none" strike="noStrike" cap="none"/>
                        <a:t>Music Performance &amp; Production *</a:t>
                      </a:r>
                      <a:endParaRPr sz="18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06" name="Google Shape;206;p8"/>
          <p:cNvSpPr txBox="1"/>
          <p:nvPr/>
        </p:nvSpPr>
        <p:spPr>
          <a:xfrm>
            <a:off x="3247434" y="6283014"/>
            <a:ext cx="25865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 Also available as Level 2</a:t>
            </a:r>
            <a:endParaRPr sz="1800">
              <a:solidFill>
                <a:schemeClr val="dk1"/>
              </a:solidFill>
              <a:latin typeface="Arial"/>
              <a:ea typeface="Arial"/>
              <a:cs typeface="Arial"/>
              <a:sym typeface="Arial"/>
            </a:endParaRPr>
          </a:p>
        </p:txBody>
      </p:sp>
      <p:pic>
        <p:nvPicPr>
          <p:cNvPr id="207" name="Google Shape;207;p8"/>
          <p:cNvPicPr preferRelativeResize="0"/>
          <p:nvPr/>
        </p:nvPicPr>
        <p:blipFill rotWithShape="1">
          <a:blip r:embed="rId3">
            <a:alphaModFix/>
          </a:blip>
          <a:srcRect/>
          <a:stretch/>
        </p:blipFill>
        <p:spPr>
          <a:xfrm>
            <a:off x="11181745" y="6430750"/>
            <a:ext cx="950628" cy="369332"/>
          </a:xfrm>
          <a:prstGeom prst="rect">
            <a:avLst/>
          </a:prstGeom>
          <a:noFill/>
          <a:ln>
            <a:noFill/>
          </a:ln>
        </p:spPr>
      </p:pic>
      <p:sp>
        <p:nvSpPr>
          <p:cNvPr id="208" name="Google Shape;208;p8"/>
          <p:cNvSpPr txBox="1">
            <a:spLocks noGrp="1"/>
          </p:cNvSpPr>
          <p:nvPr>
            <p:ph type="title"/>
          </p:nvPr>
        </p:nvSpPr>
        <p:spPr>
          <a:xfrm>
            <a:off x="131714" y="270518"/>
            <a:ext cx="9825868" cy="461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Vocational Course Options</a:t>
            </a:r>
            <a:endParaRPr/>
          </a:p>
        </p:txBody>
      </p:sp>
      <p:sp>
        <p:nvSpPr>
          <p:cNvPr id="209" name="Google Shape;209;p8"/>
          <p:cNvSpPr txBox="1"/>
          <p:nvPr/>
        </p:nvSpPr>
        <p:spPr>
          <a:xfrm>
            <a:off x="215487" y="4543432"/>
            <a:ext cx="22200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Health &amp; Science*</a:t>
            </a:r>
            <a:endParaRPr/>
          </a:p>
        </p:txBody>
      </p:sp>
      <p:sp>
        <p:nvSpPr>
          <p:cNvPr id="210" name="Google Shape;210;p8"/>
          <p:cNvSpPr txBox="1"/>
          <p:nvPr/>
        </p:nvSpPr>
        <p:spPr>
          <a:xfrm>
            <a:off x="227431" y="5152497"/>
            <a:ext cx="23742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Digital IT*</a:t>
            </a:r>
            <a:endParaRPr/>
          </a:p>
        </p:txBody>
      </p:sp>
      <p:sp>
        <p:nvSpPr>
          <p:cNvPr id="211" name="Google Shape;211;p8"/>
          <p:cNvSpPr txBox="1"/>
          <p:nvPr/>
        </p:nvSpPr>
        <p:spPr>
          <a:xfrm>
            <a:off x="115956" y="3177711"/>
            <a:ext cx="29022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Early Years &amp; Child Care*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p:nvPr/>
        </p:nvSpPr>
        <p:spPr>
          <a:xfrm>
            <a:off x="-1" y="453263"/>
            <a:ext cx="7486023" cy="646331"/>
          </a:xfrm>
          <a:prstGeom prst="rect">
            <a:avLst/>
          </a:prstGeom>
          <a:solidFill>
            <a:srgbClr val="7E4D78"/>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3600" b="1">
                <a:solidFill>
                  <a:schemeClr val="lt1"/>
                </a:solidFill>
                <a:latin typeface="Arial"/>
                <a:ea typeface="Arial"/>
                <a:cs typeface="Arial"/>
                <a:sym typeface="Arial"/>
              </a:rPr>
              <a:t>COURSE CHOICES – T-LEVEL</a:t>
            </a:r>
            <a:endParaRPr/>
          </a:p>
        </p:txBody>
      </p:sp>
      <p:grpSp>
        <p:nvGrpSpPr>
          <p:cNvPr id="217" name="Google Shape;217;p9"/>
          <p:cNvGrpSpPr/>
          <p:nvPr/>
        </p:nvGrpSpPr>
        <p:grpSpPr>
          <a:xfrm>
            <a:off x="2351323" y="2015604"/>
            <a:ext cx="1584884" cy="1801546"/>
            <a:chOff x="6603019" y="1923474"/>
            <a:chExt cx="1405946" cy="1496060"/>
          </a:xfrm>
        </p:grpSpPr>
        <p:sp>
          <p:nvSpPr>
            <p:cNvPr id="218" name="Google Shape;218;p9"/>
            <p:cNvSpPr/>
            <p:nvPr/>
          </p:nvSpPr>
          <p:spPr>
            <a:xfrm>
              <a:off x="6603019" y="1923474"/>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19" name="Google Shape;219;p9"/>
            <p:cNvSpPr/>
            <p:nvPr/>
          </p:nvSpPr>
          <p:spPr>
            <a:xfrm>
              <a:off x="6609050" y="2994660"/>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Business and Management</a:t>
              </a:r>
              <a:endParaRPr sz="1000">
                <a:solidFill>
                  <a:schemeClr val="lt1"/>
                </a:solidFill>
                <a:latin typeface="Arial"/>
                <a:ea typeface="Arial"/>
                <a:cs typeface="Arial"/>
                <a:sym typeface="Arial"/>
              </a:endParaRPr>
            </a:p>
          </p:txBody>
        </p:sp>
      </p:grpSp>
      <p:pic>
        <p:nvPicPr>
          <p:cNvPr id="220" name="Google Shape;220;p9" descr="A picture containing text, person, computer, indoor&#10;&#10;Description automatically generated"/>
          <p:cNvPicPr preferRelativeResize="0"/>
          <p:nvPr/>
        </p:nvPicPr>
        <p:blipFill rotWithShape="1">
          <a:blip r:embed="rId3">
            <a:alphaModFix/>
          </a:blip>
          <a:srcRect/>
          <a:stretch/>
        </p:blipFill>
        <p:spPr>
          <a:xfrm>
            <a:off x="2408037" y="2070010"/>
            <a:ext cx="1496549" cy="1163714"/>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221" name="Google Shape;221;p9"/>
          <p:cNvGrpSpPr/>
          <p:nvPr/>
        </p:nvGrpSpPr>
        <p:grpSpPr>
          <a:xfrm>
            <a:off x="611225" y="2016585"/>
            <a:ext cx="1610219" cy="1825625"/>
            <a:chOff x="6603019" y="1923474"/>
            <a:chExt cx="1405946" cy="1522244"/>
          </a:xfrm>
        </p:grpSpPr>
        <p:sp>
          <p:nvSpPr>
            <p:cNvPr id="222" name="Google Shape;222;p9"/>
            <p:cNvSpPr/>
            <p:nvPr/>
          </p:nvSpPr>
          <p:spPr>
            <a:xfrm>
              <a:off x="6603019" y="1923474"/>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23" name="Google Shape;223;p9"/>
            <p:cNvSpPr/>
            <p:nvPr/>
          </p:nvSpPr>
          <p:spPr>
            <a:xfrm>
              <a:off x="6624844" y="3020844"/>
              <a:ext cx="1377889"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Design, Surveying &amp; Planning for Construction </a:t>
              </a:r>
              <a:endParaRPr/>
            </a:p>
          </p:txBody>
        </p:sp>
      </p:grpSp>
      <p:pic>
        <p:nvPicPr>
          <p:cNvPr id="224" name="Google Shape;224;p9" descr="A picture containing text, person, indoor, computer&#10;&#10;Description automatically generated"/>
          <p:cNvPicPr preferRelativeResize="0"/>
          <p:nvPr/>
        </p:nvPicPr>
        <p:blipFill rotWithShape="1">
          <a:blip r:embed="rId4">
            <a:alphaModFix/>
          </a:blip>
          <a:srcRect l="36349" t="-1" b="28377"/>
          <a:stretch/>
        </p:blipFill>
        <p:spPr>
          <a:xfrm>
            <a:off x="675874" y="2049359"/>
            <a:ext cx="1498779" cy="1205017"/>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225" name="Google Shape;225;p9"/>
          <p:cNvGrpSpPr/>
          <p:nvPr/>
        </p:nvGrpSpPr>
        <p:grpSpPr>
          <a:xfrm>
            <a:off x="4019982" y="2006579"/>
            <a:ext cx="1550717" cy="1811960"/>
            <a:chOff x="6603019" y="1923474"/>
            <a:chExt cx="1405946" cy="1496060"/>
          </a:xfrm>
        </p:grpSpPr>
        <p:sp>
          <p:nvSpPr>
            <p:cNvPr id="226" name="Google Shape;226;p9"/>
            <p:cNvSpPr/>
            <p:nvPr/>
          </p:nvSpPr>
          <p:spPr>
            <a:xfrm>
              <a:off x="6603019" y="1923474"/>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27" name="Google Shape;227;p9"/>
            <p:cNvSpPr/>
            <p:nvPr/>
          </p:nvSpPr>
          <p:spPr>
            <a:xfrm>
              <a:off x="6609050" y="2994660"/>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Digital IT – Production, Design &amp; Development</a:t>
              </a:r>
              <a:endParaRPr/>
            </a:p>
          </p:txBody>
        </p:sp>
      </p:grpSp>
      <p:pic>
        <p:nvPicPr>
          <p:cNvPr id="228" name="Google Shape;228;p9" descr="A picture containing text, person, computer, indoor&#10;&#10;Description automatically generated"/>
          <p:cNvPicPr preferRelativeResize="0"/>
          <p:nvPr/>
        </p:nvPicPr>
        <p:blipFill rotWithShape="1">
          <a:blip r:embed="rId5">
            <a:alphaModFix/>
          </a:blip>
          <a:srcRect l="11916" b="2479"/>
          <a:stretch/>
        </p:blipFill>
        <p:spPr>
          <a:xfrm>
            <a:off x="4049441" y="2059350"/>
            <a:ext cx="1471630" cy="1205017"/>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229" name="Google Shape;229;p9"/>
          <p:cNvGrpSpPr/>
          <p:nvPr/>
        </p:nvGrpSpPr>
        <p:grpSpPr>
          <a:xfrm>
            <a:off x="5683704" y="1974975"/>
            <a:ext cx="1691053" cy="1821852"/>
            <a:chOff x="6627975" y="2028628"/>
            <a:chExt cx="1417719" cy="1528282"/>
          </a:xfrm>
        </p:grpSpPr>
        <p:sp>
          <p:nvSpPr>
            <p:cNvPr id="230" name="Google Shape;230;p9"/>
            <p:cNvSpPr/>
            <p:nvPr/>
          </p:nvSpPr>
          <p:spPr>
            <a:xfrm>
              <a:off x="6627975" y="2028628"/>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31" name="Google Shape;231;p9"/>
            <p:cNvSpPr/>
            <p:nvPr/>
          </p:nvSpPr>
          <p:spPr>
            <a:xfrm>
              <a:off x="6645779" y="3132036"/>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GB" sz="900">
                  <a:solidFill>
                    <a:schemeClr val="lt1"/>
                  </a:solidFill>
                  <a:latin typeface="Arial"/>
                  <a:ea typeface="Arial"/>
                  <a:cs typeface="Arial"/>
                  <a:sym typeface="Arial"/>
                </a:rPr>
                <a:t>Engineering &amp; Manufacturing – Design &amp; Development</a:t>
              </a:r>
              <a:endParaRPr/>
            </a:p>
          </p:txBody>
        </p:sp>
      </p:grpSp>
      <p:pic>
        <p:nvPicPr>
          <p:cNvPr id="232" name="Google Shape;232;p9" descr="Men working in a factory&#10;&#10;Description automatically generated with medium confidence"/>
          <p:cNvPicPr preferRelativeResize="0"/>
          <p:nvPr/>
        </p:nvPicPr>
        <p:blipFill rotWithShape="1">
          <a:blip r:embed="rId6">
            <a:alphaModFix/>
          </a:blip>
          <a:srcRect l="12004"/>
          <a:stretch/>
        </p:blipFill>
        <p:spPr>
          <a:xfrm>
            <a:off x="5732025" y="2049359"/>
            <a:ext cx="1615648" cy="1190800"/>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233" name="Google Shape;233;p9"/>
          <p:cNvGrpSpPr/>
          <p:nvPr/>
        </p:nvGrpSpPr>
        <p:grpSpPr>
          <a:xfrm>
            <a:off x="675874" y="4115929"/>
            <a:ext cx="1550717" cy="1833059"/>
            <a:chOff x="6603019" y="1908220"/>
            <a:chExt cx="1405946" cy="1511314"/>
          </a:xfrm>
        </p:grpSpPr>
        <p:sp>
          <p:nvSpPr>
            <p:cNvPr id="234" name="Google Shape;234;p9"/>
            <p:cNvSpPr/>
            <p:nvPr/>
          </p:nvSpPr>
          <p:spPr>
            <a:xfrm>
              <a:off x="6603019" y="1908220"/>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35" name="Google Shape;235;p9"/>
            <p:cNvSpPr/>
            <p:nvPr/>
          </p:nvSpPr>
          <p:spPr>
            <a:xfrm>
              <a:off x="6609050" y="2994660"/>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Health and Nursing</a:t>
              </a:r>
              <a:endParaRPr/>
            </a:p>
          </p:txBody>
        </p:sp>
      </p:grpSp>
      <p:pic>
        <p:nvPicPr>
          <p:cNvPr id="236" name="Google Shape;236;p9" descr="A picture containing person, indoor&#10;&#10;Description automatically generated"/>
          <p:cNvPicPr preferRelativeResize="0"/>
          <p:nvPr/>
        </p:nvPicPr>
        <p:blipFill rotWithShape="1">
          <a:blip r:embed="rId7">
            <a:alphaModFix/>
          </a:blip>
          <a:srcRect/>
          <a:stretch/>
        </p:blipFill>
        <p:spPr>
          <a:xfrm>
            <a:off x="682525" y="4201519"/>
            <a:ext cx="1544065" cy="1158028"/>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237" name="Google Shape;237;p9"/>
          <p:cNvGrpSpPr/>
          <p:nvPr/>
        </p:nvGrpSpPr>
        <p:grpSpPr>
          <a:xfrm>
            <a:off x="2408037" y="4115929"/>
            <a:ext cx="1550717" cy="1786138"/>
            <a:chOff x="6603019" y="1923474"/>
            <a:chExt cx="1405946" cy="1496060"/>
          </a:xfrm>
        </p:grpSpPr>
        <p:sp>
          <p:nvSpPr>
            <p:cNvPr id="238" name="Google Shape;238;p9"/>
            <p:cNvSpPr/>
            <p:nvPr/>
          </p:nvSpPr>
          <p:spPr>
            <a:xfrm>
              <a:off x="6603019" y="1923474"/>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39" name="Google Shape;239;p9"/>
            <p:cNvSpPr/>
            <p:nvPr/>
          </p:nvSpPr>
          <p:spPr>
            <a:xfrm>
              <a:off x="6609050" y="2994660"/>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Media Content Creation &amp; Production</a:t>
              </a:r>
              <a:endParaRPr/>
            </a:p>
          </p:txBody>
        </p:sp>
      </p:grpSp>
      <p:grpSp>
        <p:nvGrpSpPr>
          <p:cNvPr id="240" name="Google Shape;240;p9"/>
          <p:cNvGrpSpPr/>
          <p:nvPr/>
        </p:nvGrpSpPr>
        <p:grpSpPr>
          <a:xfrm>
            <a:off x="4087294" y="4115929"/>
            <a:ext cx="1592512" cy="1859214"/>
            <a:chOff x="6603019" y="1923474"/>
            <a:chExt cx="1405946" cy="1496060"/>
          </a:xfrm>
        </p:grpSpPr>
        <p:sp>
          <p:nvSpPr>
            <p:cNvPr id="241" name="Google Shape;241;p9"/>
            <p:cNvSpPr/>
            <p:nvPr/>
          </p:nvSpPr>
          <p:spPr>
            <a:xfrm>
              <a:off x="6603019" y="1923474"/>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42" name="Google Shape;242;p9"/>
            <p:cNvSpPr/>
            <p:nvPr/>
          </p:nvSpPr>
          <p:spPr>
            <a:xfrm>
              <a:off x="6609050" y="2994660"/>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Vehicle Maintenance and Repair</a:t>
              </a:r>
              <a:endParaRPr/>
            </a:p>
          </p:txBody>
        </p:sp>
      </p:grpSp>
      <p:grpSp>
        <p:nvGrpSpPr>
          <p:cNvPr id="243" name="Google Shape;243;p9"/>
          <p:cNvGrpSpPr/>
          <p:nvPr/>
        </p:nvGrpSpPr>
        <p:grpSpPr>
          <a:xfrm>
            <a:off x="5826288" y="4131925"/>
            <a:ext cx="1584884" cy="1820967"/>
            <a:chOff x="6603019" y="1923474"/>
            <a:chExt cx="1405946" cy="1496060"/>
          </a:xfrm>
        </p:grpSpPr>
        <p:sp>
          <p:nvSpPr>
            <p:cNvPr id="244" name="Google Shape;244;p9"/>
            <p:cNvSpPr/>
            <p:nvPr/>
          </p:nvSpPr>
          <p:spPr>
            <a:xfrm>
              <a:off x="6603019" y="1923474"/>
              <a:ext cx="1405946" cy="1093725"/>
            </a:xfrm>
            <a:prstGeom prst="round2SameRect">
              <a:avLst>
                <a:gd name="adj1" fmla="val 8000"/>
                <a:gd name="adj2" fmla="val 0"/>
              </a:avLst>
            </a:prstGeom>
            <a:solidFill>
              <a:schemeClr val="lt1">
                <a:alpha val="89803"/>
              </a:schemeClr>
            </a:solidFill>
            <a:ln w="25400" cap="flat" cmpd="sng">
              <a:solidFill>
                <a:srgbClr val="7E4D7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000">
                <a:solidFill>
                  <a:schemeClr val="dk1"/>
                </a:solidFill>
                <a:latin typeface="Arial"/>
                <a:ea typeface="Arial"/>
                <a:cs typeface="Arial"/>
                <a:sym typeface="Arial"/>
              </a:endParaRPr>
            </a:p>
          </p:txBody>
        </p:sp>
        <p:sp>
          <p:nvSpPr>
            <p:cNvPr id="245" name="Google Shape;245;p9"/>
            <p:cNvSpPr/>
            <p:nvPr/>
          </p:nvSpPr>
          <p:spPr>
            <a:xfrm>
              <a:off x="6609050" y="2994660"/>
              <a:ext cx="1399915" cy="424874"/>
            </a:xfrm>
            <a:custGeom>
              <a:avLst/>
              <a:gdLst/>
              <a:ahLst/>
              <a:cxnLst/>
              <a:rect l="l" t="t" r="r" b="b"/>
              <a:pathLst>
                <a:path w="1323655" h="424874" extrusionOk="0">
                  <a:moveTo>
                    <a:pt x="0" y="0"/>
                  </a:moveTo>
                  <a:lnTo>
                    <a:pt x="1323655" y="0"/>
                  </a:lnTo>
                  <a:lnTo>
                    <a:pt x="1323655" y="424874"/>
                  </a:lnTo>
                  <a:lnTo>
                    <a:pt x="0" y="424874"/>
                  </a:lnTo>
                  <a:lnTo>
                    <a:pt x="0" y="0"/>
                  </a:lnTo>
                  <a:close/>
                </a:path>
              </a:pathLst>
            </a:custGeom>
            <a:solidFill>
              <a:srgbClr val="7E4D78"/>
            </a:solidFill>
            <a:ln w="25400" cap="flat" cmpd="sng">
              <a:solidFill>
                <a:srgbClr val="7E4D78"/>
              </a:solidFill>
              <a:prstDash val="solid"/>
              <a:round/>
              <a:headEnd type="none" w="sm" len="sm"/>
              <a:tailEnd type="none" w="sm" len="sm"/>
            </a:ln>
          </p:spPr>
          <p:txBody>
            <a:bodyPr spcFirstLastPara="1" wrap="square" lIns="53325" tIns="0" rIns="409275" bIns="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GB" sz="1000">
                  <a:solidFill>
                    <a:schemeClr val="lt1"/>
                  </a:solidFill>
                  <a:latin typeface="Arial"/>
                  <a:ea typeface="Arial"/>
                  <a:cs typeface="Arial"/>
                  <a:sym typeface="Arial"/>
                </a:rPr>
                <a:t>Education and Childcare</a:t>
              </a:r>
              <a:endParaRPr/>
            </a:p>
          </p:txBody>
        </p:sp>
      </p:grpSp>
      <p:pic>
        <p:nvPicPr>
          <p:cNvPr id="246" name="Google Shape;246;p9" descr="A picture containing text, person, indoor, computer&#10;&#10;Description automatically generated"/>
          <p:cNvPicPr preferRelativeResize="0"/>
          <p:nvPr/>
        </p:nvPicPr>
        <p:blipFill rotWithShape="1">
          <a:blip r:embed="rId8">
            <a:alphaModFix/>
          </a:blip>
          <a:srcRect r="8503"/>
          <a:stretch/>
        </p:blipFill>
        <p:spPr>
          <a:xfrm>
            <a:off x="2455123" y="4185794"/>
            <a:ext cx="1464447" cy="111373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47" name="Google Shape;247;p9" descr="A picture containing text, person&#10;&#10;Description automatically generated"/>
          <p:cNvPicPr preferRelativeResize="0"/>
          <p:nvPr/>
        </p:nvPicPr>
        <p:blipFill rotWithShape="1">
          <a:blip r:embed="rId9">
            <a:alphaModFix/>
          </a:blip>
          <a:srcRect r="10803"/>
          <a:stretch/>
        </p:blipFill>
        <p:spPr>
          <a:xfrm>
            <a:off x="4149746" y="4207714"/>
            <a:ext cx="1490120" cy="114258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48" name="Google Shape;248;p9" descr="A group of people sitting on the floor&#10;&#10;Description automatically generated with low confidence"/>
          <p:cNvPicPr preferRelativeResize="0"/>
          <p:nvPr/>
        </p:nvPicPr>
        <p:blipFill rotWithShape="1">
          <a:blip r:embed="rId10">
            <a:alphaModFix/>
          </a:blip>
          <a:srcRect t="1" r="3794" b="3983"/>
          <a:stretch/>
        </p:blipFill>
        <p:spPr>
          <a:xfrm>
            <a:off x="5867107" y="4214612"/>
            <a:ext cx="1509897" cy="111344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49" name="Google Shape;249;p9"/>
          <p:cNvSpPr txBox="1"/>
          <p:nvPr/>
        </p:nvSpPr>
        <p:spPr>
          <a:xfrm>
            <a:off x="7629837" y="646042"/>
            <a:ext cx="3950938" cy="29546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Level 3 Technical Qualification</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Arial"/>
                <a:ea typeface="Arial"/>
                <a:cs typeface="Arial"/>
                <a:sym typeface="Arial"/>
              </a:rPr>
              <a:t>For students who want to develop work-related knowledge and skills</a:t>
            </a:r>
            <a:endParaRPr dirty="0"/>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Arial"/>
                <a:ea typeface="Arial"/>
                <a:cs typeface="Arial"/>
                <a:sym typeface="Arial"/>
              </a:rPr>
              <a:t>T-Levels will combine classroom-based learning, with a compulsory industry work placement of 315 hours spread across the 2 years </a:t>
            </a:r>
            <a:endParaRPr dirty="0"/>
          </a:p>
          <a:p>
            <a:pPr marL="285750" marR="0" lvl="0" indent="-171450" algn="ctr"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en-GB" sz="1800" dirty="0">
                <a:solidFill>
                  <a:schemeClr val="dk1"/>
                </a:solidFill>
                <a:latin typeface="Arial"/>
                <a:ea typeface="Arial"/>
                <a:cs typeface="Arial"/>
                <a:sym typeface="Arial"/>
              </a:rPr>
              <a:t>T Level Study route will be a </a:t>
            </a:r>
            <a:r>
              <a:rPr lang="en-GB" sz="1800" dirty="0" err="1">
                <a:solidFill>
                  <a:schemeClr val="dk1"/>
                </a:solidFill>
                <a:latin typeface="Arial"/>
                <a:ea typeface="Arial"/>
                <a:cs typeface="Arial"/>
                <a:sym typeface="Arial"/>
              </a:rPr>
              <a:t>reat</a:t>
            </a:r>
            <a:r>
              <a:rPr lang="en-GB" sz="1800" dirty="0">
                <a:solidFill>
                  <a:schemeClr val="dk1"/>
                </a:solidFill>
                <a:latin typeface="Arial"/>
                <a:ea typeface="Arial"/>
                <a:cs typeface="Arial"/>
                <a:sym typeface="Arial"/>
              </a:rPr>
              <a:t> pathway to Degree Apprenticeships</a:t>
            </a:r>
            <a:endParaRPr dirty="0"/>
          </a:p>
        </p:txBody>
      </p:sp>
      <p:sp>
        <p:nvSpPr>
          <p:cNvPr id="250" name="Google Shape;250;p9"/>
          <p:cNvSpPr/>
          <p:nvPr/>
        </p:nvSpPr>
        <p:spPr>
          <a:xfrm>
            <a:off x="8418053" y="4404760"/>
            <a:ext cx="2773017" cy="1570383"/>
          </a:xfrm>
          <a:prstGeom prst="rect">
            <a:avLst/>
          </a:prstGeom>
          <a:solidFill>
            <a:srgbClr val="B29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a:ea typeface="Arial"/>
                <a:cs typeface="Arial"/>
                <a:sym typeface="Arial"/>
              </a:rPr>
              <a:t>Entry Requirements -</a:t>
            </a:r>
            <a:endParaRPr/>
          </a:p>
          <a:p>
            <a:pPr marL="0" marR="0" lvl="0" indent="0" algn="ctr" rtl="0">
              <a:spcBef>
                <a:spcPts val="0"/>
              </a:spcBef>
              <a:spcAft>
                <a:spcPts val="0"/>
              </a:spcAft>
              <a:buNone/>
            </a:pPr>
            <a:r>
              <a:rPr lang="en-GB" sz="1600">
                <a:solidFill>
                  <a:schemeClr val="lt1"/>
                </a:solidFill>
                <a:latin typeface="Arial"/>
                <a:ea typeface="Arial"/>
                <a:cs typeface="Arial"/>
                <a:sym typeface="Arial"/>
              </a:rPr>
              <a:t> 5 GCSEs at Grade 4 and above, including English Language and Mathematics</a:t>
            </a:r>
            <a:endParaRPr/>
          </a:p>
        </p:txBody>
      </p:sp>
    </p:spTree>
  </p:cSld>
  <p:clrMapOvr>
    <a:masterClrMapping/>
  </p:clrMapOvr>
</p:sld>
</file>

<file path=ppt/theme/theme1.xml><?xml version="1.0" encoding="utf-8"?>
<a:theme xmlns:a="http://schemas.openxmlformats.org/drawingml/2006/main" name="Office Theme">
  <a:themeElements>
    <a:clrScheme name="HSDC-May17">
      <a:dk1>
        <a:srgbClr val="000000"/>
      </a:dk1>
      <a:lt1>
        <a:srgbClr val="FFFFFF"/>
      </a:lt1>
      <a:dk2>
        <a:srgbClr val="1F497D"/>
      </a:dk2>
      <a:lt2>
        <a:srgbClr val="EEECE1"/>
      </a:lt2>
      <a:accent1>
        <a:srgbClr val="4F81BD"/>
      </a:accent1>
      <a:accent2>
        <a:srgbClr val="C0504D"/>
      </a:accent2>
      <a:accent3>
        <a:srgbClr val="00B0AD"/>
      </a:accent3>
      <a:accent4>
        <a:srgbClr val="D4007F"/>
      </a:accent4>
      <a:accent5>
        <a:srgbClr val="4BACC6"/>
      </a:accent5>
      <a:accent6>
        <a:srgbClr val="EB740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1087</Words>
  <Application>Microsoft Office PowerPoint</Application>
  <PresentationFormat>Widescreen</PresentationFormat>
  <Paragraphs>211</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Proxima Nova</vt:lpstr>
      <vt:lpstr>Calibri</vt:lpstr>
      <vt:lpstr>Office Theme</vt:lpstr>
      <vt:lpstr>PowerPoint Presentation</vt:lpstr>
      <vt:lpstr>Welcome to Alton College</vt:lpstr>
      <vt:lpstr>A Levels  </vt:lpstr>
      <vt:lpstr>A Levels</vt:lpstr>
      <vt:lpstr>A Level Choices at Alton College</vt:lpstr>
      <vt:lpstr>Vocational courses you can study alongside A Levels  as part of a mixed programme:</vt:lpstr>
      <vt:lpstr>Vocational Courses</vt:lpstr>
      <vt:lpstr>Vocational Course Options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keith</dc:creator>
  <cp:lastModifiedBy>Anna Johnson-Brown</cp:lastModifiedBy>
  <cp:revision>2</cp:revision>
  <dcterms:created xsi:type="dcterms:W3CDTF">2017-05-24T13:11:37Z</dcterms:created>
  <dcterms:modified xsi:type="dcterms:W3CDTF">2024-09-27T13:46:44Z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2017-05-10T00:00:00Z</vt:filetime>
  </property>
  <property fmtid="{D5CDD505-2E9C-101B-9397-08002B2CF9AE}" pid="3" name="Creator">
    <vt:lpwstr>Adobe InDesign CC 2017 (Macintosh)</vt:lpwstr>
  </property>
  <property fmtid="{D5CDD505-2E9C-101B-9397-08002B2CF9AE}" pid="4" name="LastSaved">
    <vt:filetime>2017-05-24T00:00:00Z</vt:filetime>
  </property>
  <property fmtid="{D5CDD505-2E9C-101B-9397-08002B2CF9AE}" pid="5" name="ContentTypeId">
    <vt:lpwstr>0x01010015A5C0D5CF4C7E4A93E77EC2FD707718</vt:lpwstr>
  </property>
</Properties>
</file>