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5" r:id="rId2"/>
    <p:sldId id="279" r:id="rId3"/>
    <p:sldId id="288" r:id="rId4"/>
    <p:sldId id="287" r:id="rId5"/>
    <p:sldId id="281" r:id="rId6"/>
    <p:sldId id="275" r:id="rId7"/>
    <p:sldId id="278" r:id="rId8"/>
    <p:sldId id="277" r:id="rId9"/>
    <p:sldId id="276" r:id="rId10"/>
    <p:sldId id="286" r:id="rId11"/>
    <p:sldId id="280" r:id="rId12"/>
    <p:sldId id="289" r:id="rId13"/>
    <p:sldId id="290" r:id="rId14"/>
    <p:sldId id="274" r:id="rId1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F4FE"/>
    <a:srgbClr val="F4F3FF"/>
    <a:srgbClr val="EBE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605A67-34E3-C3CF-81B5-D604F5A981A8}" v="1" dt="2024-09-23T11:09:01.2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98" autoAdjust="0"/>
    <p:restoredTop sz="81287" autoAdjust="0"/>
  </p:normalViewPr>
  <p:slideViewPr>
    <p:cSldViewPr>
      <p:cViewPr varScale="1">
        <p:scale>
          <a:sx n="93" d="100"/>
          <a:sy n="93" d="100"/>
        </p:scale>
        <p:origin x="2022" y="84"/>
      </p:cViewPr>
      <p:guideLst>
        <p:guide orient="horz" pos="2160"/>
        <p:guide pos="2880"/>
      </p:guideLst>
    </p:cSldViewPr>
  </p:slideViewPr>
  <p:notesTextViewPr>
    <p:cViewPr>
      <p:scale>
        <a:sx n="1" d="1"/>
        <a:sy n="1" d="1"/>
      </p:scale>
      <p:origin x="0" y="0"/>
    </p:cViewPr>
  </p:notesTextViewPr>
  <p:notesViewPr>
    <p:cSldViewPr>
      <p:cViewPr varScale="1">
        <p:scale>
          <a:sx n="80" d="100"/>
          <a:sy n="80" d="100"/>
        </p:scale>
        <p:origin x="4014"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CE1F3B0-BE2E-4BB8-A799-F39A543D29B3}" type="datetimeFigureOut">
              <a:rPr lang="en-GB" smtClean="0"/>
              <a:t>23/09/2024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2CD91BC-7989-42D1-B8D6-8B5FA3C8960B}" type="slidenum">
              <a:rPr lang="en-GB" smtClean="0"/>
              <a:t>‹#›</a:t>
            </a:fld>
            <a:endParaRPr lang="en-GB"/>
          </a:p>
        </p:txBody>
      </p:sp>
    </p:spTree>
    <p:extLst>
      <p:ext uri="{BB962C8B-B14F-4D97-AF65-F5344CB8AC3E}">
        <p14:creationId xmlns:p14="http://schemas.microsoft.com/office/powerpoint/2010/main" val="4277096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CD91BC-7989-42D1-B8D6-8B5FA3C8960B}" type="slidenum">
              <a:rPr lang="en-GB" smtClean="0"/>
              <a:t>1</a:t>
            </a:fld>
            <a:endParaRPr lang="en-GB"/>
          </a:p>
        </p:txBody>
      </p:sp>
    </p:spTree>
    <p:extLst>
      <p:ext uri="{BB962C8B-B14F-4D97-AF65-F5344CB8AC3E}">
        <p14:creationId xmlns:p14="http://schemas.microsoft.com/office/powerpoint/2010/main" val="2198552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7" y="4564181"/>
            <a:ext cx="5438140" cy="5112568"/>
          </a:xfrm>
        </p:spPr>
        <p:txBody>
          <a:bodyPr/>
          <a:lstStyle/>
          <a:p>
            <a:r>
              <a:rPr lang="en-GB" sz="1100" b="0" dirty="0"/>
              <a:t>When you have finished making choices they can</a:t>
            </a:r>
            <a:r>
              <a:rPr lang="en-GB" sz="1100" b="0" baseline="0" dirty="0"/>
              <a:t> be ‘ranked’ in order of preference</a:t>
            </a:r>
          </a:p>
          <a:p>
            <a:r>
              <a:rPr lang="en-GB" sz="1100" b="0" baseline="0" dirty="0"/>
              <a:t>We may also message you especially if the employer has requested more information so please check the website on a regular basis once a week as a minimum. </a:t>
            </a:r>
          </a:p>
          <a:p>
            <a:r>
              <a:rPr lang="en-GB" sz="1100" b="0" baseline="0" dirty="0"/>
              <a:t>You will then see the progress of your application, any messages, notifications.</a:t>
            </a:r>
          </a:p>
          <a:p>
            <a:endParaRPr lang="en-GB" sz="1100" b="0" baseline="0" dirty="0"/>
          </a:p>
          <a:p>
            <a:r>
              <a:rPr lang="en-GB" sz="1100" b="0" baseline="0" dirty="0"/>
              <a:t>The website is accessed by around 5000 students. This may mean you don’t get your 1</a:t>
            </a:r>
            <a:r>
              <a:rPr lang="en-GB" sz="1100" b="0" baseline="30000" dirty="0"/>
              <a:t>st</a:t>
            </a:r>
            <a:r>
              <a:rPr lang="en-GB" sz="1100" b="0" baseline="0" dirty="0"/>
              <a:t> choice or sometimes none of your original choices.</a:t>
            </a:r>
          </a:p>
          <a:p>
            <a:r>
              <a:rPr lang="en-GB" sz="1100" b="0" baseline="0" dirty="0"/>
              <a:t>Reason behind this is that while a placement is visible multiple students can request the same placement, this happens with popular employers, local primary schools.</a:t>
            </a:r>
          </a:p>
          <a:p>
            <a:r>
              <a:rPr lang="en-GB" sz="1100" b="0" baseline="0" dirty="0"/>
              <a:t>Once a school allocates a placement to a student then the placement is no longer visible and applications with other students can’t be progressed this prevents an employer receiving more applications than opportunities available. </a:t>
            </a:r>
          </a:p>
          <a:p>
            <a:r>
              <a:rPr lang="en-GB" sz="1100" b="0" baseline="0" dirty="0"/>
              <a:t>This means you need to be proactive and monitor your placements</a:t>
            </a:r>
          </a:p>
          <a:p>
            <a:endParaRPr lang="en-GB" sz="1100" b="0" baseline="0" dirty="0"/>
          </a:p>
          <a:p>
            <a:r>
              <a:rPr lang="en-GB" sz="1100" b="0" baseline="0" dirty="0"/>
              <a:t>When this happens we move onto the other placements in your list.</a:t>
            </a:r>
          </a:p>
          <a:p>
            <a:endParaRPr lang="en-GB" sz="1100" dirty="0"/>
          </a:p>
          <a:p>
            <a:r>
              <a:rPr lang="en-GB" sz="1100" b="1" dirty="0">
                <a:solidFill>
                  <a:srgbClr val="C00000"/>
                </a:solidFill>
              </a:rPr>
              <a:t>Important things to remember</a:t>
            </a:r>
          </a:p>
          <a:p>
            <a:r>
              <a:rPr lang="en-GB" sz="1100" b="1" dirty="0">
                <a:solidFill>
                  <a:srgbClr val="C00000"/>
                </a:solidFill>
              </a:rPr>
              <a:t>Certain jobs are more popular and are often over subscribed such as (healthcare, solicitors, architects, construction and mechanics) the earlier you apply the better but this still doesn’t guarantee your place.  The only guaranteed placement is an own placement.</a:t>
            </a:r>
          </a:p>
          <a:p>
            <a:endParaRPr lang="en-GB" sz="1100" b="1" dirty="0">
              <a:solidFill>
                <a:srgbClr val="C00000"/>
              </a:solidFill>
            </a:endParaRPr>
          </a:p>
          <a:p>
            <a:r>
              <a:rPr lang="en-GB" sz="1100" b="1" dirty="0">
                <a:solidFill>
                  <a:srgbClr val="C00000"/>
                </a:solidFill>
              </a:rPr>
              <a:t>Work Experience is EXPERIENCE OF WORK, it does not have to be linked to your future career choices. Whether you plan on college, an apprenticeship or university,  at some point in your future you may want or need to get a part time job. The transferrable skills you learn during work experience will give you confidence and equip you with a wide range of skills which can be used in many different professions. </a:t>
            </a:r>
          </a:p>
          <a:p>
            <a:endParaRPr lang="en-GB" sz="1100" b="1" dirty="0">
              <a:solidFill>
                <a:srgbClr val="C00000"/>
              </a:solidFill>
            </a:endParaRPr>
          </a:p>
          <a:p>
            <a:r>
              <a:rPr lang="en-GB" sz="1100" b="1" dirty="0">
                <a:solidFill>
                  <a:srgbClr val="C00000"/>
                </a:solidFill>
              </a:rPr>
              <a:t>Please read the job descriptions carefully. Some of them will require you to complete a written application before they will accept you on a placement. </a:t>
            </a:r>
          </a:p>
          <a:p>
            <a:endParaRPr lang="en-GB" sz="1100" dirty="0">
              <a:solidFill>
                <a:srgbClr val="C00000"/>
              </a:solidFill>
            </a:endParaRPr>
          </a:p>
        </p:txBody>
      </p:sp>
      <p:sp>
        <p:nvSpPr>
          <p:cNvPr id="4" name="Slide Number Placeholder 3"/>
          <p:cNvSpPr>
            <a:spLocks noGrp="1"/>
          </p:cNvSpPr>
          <p:nvPr>
            <p:ph type="sldNum" sz="quarter" idx="10"/>
          </p:nvPr>
        </p:nvSpPr>
        <p:spPr/>
        <p:txBody>
          <a:bodyPr/>
          <a:lstStyle/>
          <a:p>
            <a:fld id="{42CD91BC-7989-42D1-B8D6-8B5FA3C8960B}" type="slidenum">
              <a:rPr lang="en-GB" smtClean="0"/>
              <a:t>11</a:t>
            </a:fld>
            <a:endParaRPr lang="en-GB" dirty="0"/>
          </a:p>
        </p:txBody>
      </p:sp>
    </p:spTree>
    <p:extLst>
      <p:ext uri="{BB962C8B-B14F-4D97-AF65-F5344CB8AC3E}">
        <p14:creationId xmlns:p14="http://schemas.microsoft.com/office/powerpoint/2010/main" val="259230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2CD91BC-7989-42D1-B8D6-8B5FA3C8960B}" type="slidenum">
              <a:rPr lang="en-GB" smtClean="0"/>
              <a:t>14</a:t>
            </a:fld>
            <a:endParaRPr lang="en-GB"/>
          </a:p>
        </p:txBody>
      </p:sp>
    </p:spTree>
    <p:extLst>
      <p:ext uri="{BB962C8B-B14F-4D97-AF65-F5344CB8AC3E}">
        <p14:creationId xmlns:p14="http://schemas.microsoft.com/office/powerpoint/2010/main" val="3526034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So many different reasons!</a:t>
            </a:r>
          </a:p>
          <a:p>
            <a:r>
              <a:rPr lang="en-GB" sz="1200" kern="1200" dirty="0">
                <a:solidFill>
                  <a:schemeClr val="tx1"/>
                </a:solidFill>
                <a:effectLst/>
                <a:latin typeface="+mn-lt"/>
                <a:ea typeface="+mn-ea"/>
                <a:cs typeface="+mn-cs"/>
              </a:rPr>
              <a:t>Work experience is proven to help students with their employability skills, but it can also help someone gain confidence in themselves! Some of the main benefits of work experience are;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Skills Development, Gaining a better understanding of the world of work, Putting current skills and knowledge into practice, Discover what skills employers look for when hiring for future Job Vacancies, Develop self confidence and communication skills, Improves motivation and academic attainment and Improves young people’s employability skills.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a:t>
            </a:r>
            <a:r>
              <a:rPr lang="en-GB" dirty="0"/>
              <a:t>can</a:t>
            </a:r>
            <a:r>
              <a:rPr lang="en-GB" sz="1200" kern="1200" dirty="0">
                <a:solidFill>
                  <a:schemeClr val="tx1"/>
                </a:solidFill>
                <a:effectLst/>
                <a:latin typeface="+mn-lt"/>
                <a:ea typeface="+mn-ea"/>
                <a:cs typeface="+mn-cs"/>
              </a:rPr>
              <a:t> help with getting into College or getting apprenticeship</a:t>
            </a:r>
            <a:endParaRPr lang="en-GB" sz="1200" kern="1200" dirty="0">
              <a:solidFill>
                <a:schemeClr val="tx1"/>
              </a:solidFill>
              <a:effectLst/>
              <a:latin typeface="+mn-lt"/>
              <a:ea typeface="Calibri"/>
              <a:cs typeface="Calibri"/>
            </a:endParaRP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Reports have showed that young people who took part in four or more activities with employers while at school earn an average of £23,100 a year between the ages of 19 and 24. Those who report having had no employer contact at school earn an average of £19,500 – £3,600 less. Each employer contact was found to be worth on average an extra £900 a year.</a:t>
            </a:r>
          </a:p>
          <a:p>
            <a:endParaRPr lang="en-GB" sz="1200" kern="1200" dirty="0">
              <a:solidFill>
                <a:schemeClr val="tx1"/>
              </a:solidFill>
              <a:effectLst/>
              <a:latin typeface="+mn-lt"/>
              <a:ea typeface="+mn-ea"/>
              <a:cs typeface="+mn-cs"/>
            </a:endParaRPr>
          </a:p>
          <a:p>
            <a:r>
              <a:rPr lang="en-GB" dirty="0"/>
              <a:t>CLICK</a:t>
            </a:r>
          </a:p>
        </p:txBody>
      </p:sp>
      <p:sp>
        <p:nvSpPr>
          <p:cNvPr id="4" name="Slide Number Placeholder 3"/>
          <p:cNvSpPr>
            <a:spLocks noGrp="1"/>
          </p:cNvSpPr>
          <p:nvPr>
            <p:ph type="sldNum" sz="quarter" idx="10"/>
          </p:nvPr>
        </p:nvSpPr>
        <p:spPr/>
        <p:txBody>
          <a:bodyPr/>
          <a:lstStyle/>
          <a:p>
            <a:fld id="{42CD91BC-7989-42D1-B8D6-8B5FA3C8960B}" type="slidenum">
              <a:rPr lang="en-GB" smtClean="0"/>
              <a:t>2</a:t>
            </a:fld>
            <a:endParaRPr lang="en-GB"/>
          </a:p>
        </p:txBody>
      </p:sp>
    </p:spTree>
    <p:extLst>
      <p:ext uri="{BB962C8B-B14F-4D97-AF65-F5344CB8AC3E}">
        <p14:creationId xmlns:p14="http://schemas.microsoft.com/office/powerpoint/2010/main" val="3320602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There are two options for securing a placement. Online sing the EBP South system or finding an own placement. </a:t>
            </a:r>
          </a:p>
          <a:p>
            <a:r>
              <a:rPr lang="en-US">
                <a:ea typeface="Calibri"/>
                <a:cs typeface="Calibri"/>
              </a:rPr>
              <a:t>You must make a decision about which you wish to do before 30th September. Then complete the form which will be emailed out, indicating your option. </a:t>
            </a:r>
          </a:p>
          <a:p>
            <a:r>
              <a:rPr lang="en-US" dirty="0">
                <a:ea typeface="Calibri"/>
                <a:cs typeface="Calibri"/>
              </a:rPr>
              <a:t>If you choose the online version, EBP South will create a log in and this will be given to the student in tutor time. </a:t>
            </a:r>
          </a:p>
          <a:p>
            <a:endParaRPr lang="en-US" dirty="0">
              <a:ea typeface="Calibri"/>
              <a:cs typeface="Calibri"/>
            </a:endParaRPr>
          </a:p>
          <a:p>
            <a:r>
              <a:rPr lang="en-US">
                <a:ea typeface="Calibri"/>
                <a:cs typeface="Calibri"/>
              </a:rPr>
              <a:t>If you choose the own placement, an electronic copy of the own placement form will be on the school website or a paper copy can be collected from the student's tutor or Miss Craig</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42CD91BC-7989-42D1-B8D6-8B5FA3C8960B}" type="slidenum">
              <a:rPr lang="en-GB" smtClean="0"/>
              <a:t>4</a:t>
            </a:fld>
            <a:endParaRPr lang="en-GB"/>
          </a:p>
        </p:txBody>
      </p:sp>
    </p:spTree>
    <p:extLst>
      <p:ext uri="{BB962C8B-B14F-4D97-AF65-F5344CB8AC3E}">
        <p14:creationId xmlns:p14="http://schemas.microsoft.com/office/powerpoint/2010/main" val="3534175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Calibri"/>
              </a:rPr>
              <a:t>Take the form to the employer</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Enter in Student Details</a:t>
            </a:r>
          </a:p>
          <a:p>
            <a:r>
              <a:rPr lang="en-GB" sz="1200" kern="1200" dirty="0">
                <a:solidFill>
                  <a:schemeClr val="tx1"/>
                </a:solidFill>
                <a:effectLst/>
                <a:latin typeface="+mn-lt"/>
                <a:ea typeface="+mn-ea"/>
                <a:cs typeface="+mn-cs"/>
              </a:rPr>
              <a:t>The employer need to fill in Employer details – address, contact information, dress code, hours of work, lunch break etc</a:t>
            </a:r>
          </a:p>
          <a:p>
            <a:r>
              <a:rPr lang="en-GB" sz="1200" kern="1200" dirty="0">
                <a:solidFill>
                  <a:schemeClr val="tx1"/>
                </a:solidFill>
                <a:effectLst/>
                <a:latin typeface="+mn-lt"/>
                <a:ea typeface="+mn-ea"/>
                <a:cs typeface="+mn-cs"/>
              </a:rPr>
              <a:t>Employers Liability Insurance details are needed as well</a:t>
            </a:r>
          </a:p>
          <a:p>
            <a:r>
              <a:rPr lang="en-GB">
                <a:ea typeface="Calibri"/>
                <a:cs typeface="Calibri"/>
              </a:rPr>
              <a:t>Hand the form to Miss Craig or tutor</a:t>
            </a:r>
            <a:endParaRPr lang="en-GB" dirty="0">
              <a:ea typeface="Calibri"/>
              <a:cs typeface="Calibri"/>
            </a:endParaRPr>
          </a:p>
          <a:p>
            <a:r>
              <a:rPr lang="en-GB">
                <a:ea typeface="Calibri"/>
                <a:cs typeface="Calibri"/>
              </a:rPr>
              <a:t>It will be processed</a:t>
            </a:r>
          </a:p>
          <a:p>
            <a:r>
              <a:rPr lang="en-GB" dirty="0">
                <a:ea typeface="Calibri"/>
                <a:cs typeface="Calibri"/>
              </a:rPr>
              <a:t>A consent form will be sent out to confirm its been processed ok</a:t>
            </a:r>
          </a:p>
          <a:p>
            <a:r>
              <a:rPr lang="en-GB" dirty="0">
                <a:ea typeface="Calibri"/>
                <a:cs typeface="Calibri"/>
              </a:rPr>
              <a:t>Hand consent form to Miss Craig</a:t>
            </a:r>
          </a:p>
        </p:txBody>
      </p:sp>
      <p:sp>
        <p:nvSpPr>
          <p:cNvPr id="4" name="Slide Number Placeholder 3"/>
          <p:cNvSpPr>
            <a:spLocks noGrp="1"/>
          </p:cNvSpPr>
          <p:nvPr>
            <p:ph type="sldNum" sz="quarter" idx="10"/>
          </p:nvPr>
        </p:nvSpPr>
        <p:spPr/>
        <p:txBody>
          <a:bodyPr/>
          <a:lstStyle/>
          <a:p>
            <a:fld id="{42CD91BC-7989-42D1-B8D6-8B5FA3C8960B}" type="slidenum">
              <a:rPr lang="en-GB" smtClean="0"/>
              <a:t>5</a:t>
            </a:fld>
            <a:endParaRPr lang="en-GB"/>
          </a:p>
        </p:txBody>
      </p:sp>
    </p:spTree>
    <p:extLst>
      <p:ext uri="{BB962C8B-B14F-4D97-AF65-F5344CB8AC3E}">
        <p14:creationId xmlns:p14="http://schemas.microsoft.com/office/powerpoint/2010/main" val="2097827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 Search</a:t>
            </a:r>
            <a:r>
              <a:rPr lang="en-GB" baseline="0" dirty="0"/>
              <a:t> and apply for up to 4 placements and put them in a order of preference.</a:t>
            </a:r>
          </a:p>
          <a:p>
            <a:r>
              <a:rPr lang="en-GB" baseline="0" dirty="0"/>
              <a:t>2 – </a:t>
            </a:r>
            <a:r>
              <a:rPr lang="en-GB" dirty="0"/>
              <a:t>Application</a:t>
            </a:r>
            <a:r>
              <a:rPr lang="en-GB" baseline="0" dirty="0"/>
              <a:t> generated by </a:t>
            </a:r>
            <a:r>
              <a:rPr lang="en-GB" dirty="0"/>
              <a:t>EBP South </a:t>
            </a:r>
            <a:r>
              <a:rPr lang="en-GB" baseline="0" dirty="0"/>
              <a:t>and </a:t>
            </a:r>
            <a:r>
              <a:rPr lang="en-GB" dirty="0"/>
              <a:t>they </a:t>
            </a:r>
            <a:r>
              <a:rPr lang="en-GB" baseline="0" dirty="0"/>
              <a:t>will co-ordinate with employer to secure placement</a:t>
            </a:r>
            <a:endParaRPr lang="en-GB" baseline="0" dirty="0">
              <a:cs typeface="Calibri"/>
            </a:endParaRPr>
          </a:p>
          <a:p>
            <a:r>
              <a:rPr lang="en-GB" baseline="0" dirty="0"/>
              <a:t>3 – Employer makes decision if yes great, if no progress to other applications</a:t>
            </a:r>
          </a:p>
          <a:p>
            <a:r>
              <a:rPr lang="en-GB" baseline="0" dirty="0"/>
              <a:t>4 – Once placement is confirmed </a:t>
            </a:r>
            <a:r>
              <a:rPr lang="en-GB" dirty="0"/>
              <a:t>a </a:t>
            </a:r>
            <a:r>
              <a:rPr lang="en-GB" baseline="0" dirty="0"/>
              <a:t>consent form </a:t>
            </a:r>
            <a:r>
              <a:rPr lang="en-GB" dirty="0"/>
              <a:t>will come out via the student's tutor. Sign this and return to Miss Craig </a:t>
            </a:r>
            <a:endParaRPr lang="en-GB" baseline="0" dirty="0">
              <a:ea typeface="Calibri"/>
              <a:cs typeface="Calibri"/>
            </a:endParaRPr>
          </a:p>
          <a:p>
            <a:r>
              <a:rPr lang="en-GB" baseline="0" dirty="0"/>
              <a:t>5 – Arrange to have an interview </a:t>
            </a:r>
            <a:r>
              <a:rPr lang="en-GB" b="1" baseline="0" dirty="0"/>
              <a:t>– </a:t>
            </a:r>
            <a:r>
              <a:rPr lang="en-GB" b="1" baseline="0" dirty="0">
                <a:solidFill>
                  <a:srgbClr val="FF0000"/>
                </a:solidFill>
              </a:rPr>
              <a:t> It is very important that you contact your employer to arrange an interview. </a:t>
            </a:r>
            <a:r>
              <a:rPr lang="en-GB" b="1" dirty="0">
                <a:solidFill>
                  <a:srgbClr val="FF0000"/>
                </a:solidFill>
              </a:rPr>
              <a:t>Last year several students had their placements cancelled by the employer as they had not contacted them before the placement was due to start.  </a:t>
            </a:r>
            <a:endParaRPr lang="en-GB" b="1" baseline="0" dirty="0"/>
          </a:p>
        </p:txBody>
      </p:sp>
      <p:sp>
        <p:nvSpPr>
          <p:cNvPr id="4" name="Slide Number Placeholder 3"/>
          <p:cNvSpPr>
            <a:spLocks noGrp="1"/>
          </p:cNvSpPr>
          <p:nvPr>
            <p:ph type="sldNum" sz="quarter" idx="10"/>
          </p:nvPr>
        </p:nvSpPr>
        <p:spPr/>
        <p:txBody>
          <a:bodyPr/>
          <a:lstStyle/>
          <a:p>
            <a:fld id="{42CD91BC-7989-42D1-B8D6-8B5FA3C8960B}" type="slidenum">
              <a:rPr lang="en-GB" smtClean="0"/>
              <a:t>6</a:t>
            </a:fld>
            <a:endParaRPr lang="en-GB"/>
          </a:p>
        </p:txBody>
      </p:sp>
    </p:spTree>
    <p:extLst>
      <p:ext uri="{BB962C8B-B14F-4D97-AF65-F5344CB8AC3E}">
        <p14:creationId xmlns:p14="http://schemas.microsoft.com/office/powerpoint/2010/main" val="3976141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dirty="0"/>
              <a:t>Searching for available placements</a:t>
            </a:r>
          </a:p>
          <a:p>
            <a:r>
              <a:rPr lang="en-GB" sz="1200" b="0" dirty="0"/>
              <a:t>First task</a:t>
            </a:r>
            <a:r>
              <a:rPr lang="en-GB" sz="1200" b="0" baseline="0" dirty="0"/>
              <a:t> will be to enter your postcode and how many miles you wish to travel </a:t>
            </a:r>
          </a:p>
          <a:p>
            <a:r>
              <a:rPr lang="en-GB" sz="1200" b="0" dirty="0"/>
              <a:t>There are multiply ways to search using various criteria</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t>You can search under ‘job title’ using key words such as admin or engineer or the employer name can be entered if you</a:t>
            </a:r>
            <a:r>
              <a:rPr lang="en-GB" sz="1200" b="0" baseline="0" dirty="0"/>
              <a:t> </a:t>
            </a:r>
            <a:r>
              <a:rPr lang="en-GB" sz="1200" b="0" dirty="0"/>
              <a:t>are looking for someone in particular or choose a category there are 23 ranging from admin to transport or types</a:t>
            </a:r>
            <a:r>
              <a:rPr lang="en-GB" sz="1200" b="0" baseline="0" dirty="0"/>
              <a:t> of tasks, 14 to choose from they include outdoor work, physical activity or team skills to name a few</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baseline="0" dirty="0"/>
              <a:t>So there are many ways to search a hint would be to only use one criteria at a time and the two which will bring the greater results are either category or types of task.</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baseline="0" dirty="0"/>
              <a:t>When you have selected your criteria just click on search.</a:t>
            </a:r>
          </a:p>
        </p:txBody>
      </p:sp>
      <p:sp>
        <p:nvSpPr>
          <p:cNvPr id="4" name="Slide Number Placeholder 3"/>
          <p:cNvSpPr>
            <a:spLocks noGrp="1"/>
          </p:cNvSpPr>
          <p:nvPr>
            <p:ph type="sldNum" sz="quarter" idx="10"/>
          </p:nvPr>
        </p:nvSpPr>
        <p:spPr/>
        <p:txBody>
          <a:bodyPr/>
          <a:lstStyle/>
          <a:p>
            <a:fld id="{42CD91BC-7989-42D1-B8D6-8B5FA3C8960B}" type="slidenum">
              <a:rPr lang="en-GB" smtClean="0"/>
              <a:t>7</a:t>
            </a:fld>
            <a:endParaRPr lang="en-GB"/>
          </a:p>
        </p:txBody>
      </p:sp>
    </p:spTree>
    <p:extLst>
      <p:ext uri="{BB962C8B-B14F-4D97-AF65-F5344CB8AC3E}">
        <p14:creationId xmlns:p14="http://schemas.microsoft.com/office/powerpoint/2010/main" val="980155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baseline="0" dirty="0"/>
              <a:t>Results are displayed like this you can click on distance to order them in distance from your postcode in case you don’t want to go further from the end of your street but please don’t use that as your main driver for choosing a placement.</a:t>
            </a:r>
          </a:p>
          <a:p>
            <a:r>
              <a:rPr lang="en-GB" sz="1200" b="0" baseline="0" dirty="0"/>
              <a:t>A click on the postcode will open google maps to indicate where the placement is you will then be able to work out if you can realistic get to the placement, how long will it take. </a:t>
            </a:r>
          </a:p>
          <a:p>
            <a:endParaRPr lang="en-GB" sz="1200" b="0" baseline="0" dirty="0"/>
          </a:p>
          <a:p>
            <a:r>
              <a:rPr lang="en-GB" sz="1200" b="0" baseline="0" dirty="0"/>
              <a:t>Hover the mouse over the job title or click on it to reveal the job description</a:t>
            </a:r>
            <a:endParaRPr lang="en-GB" sz="1200" b="0" dirty="0"/>
          </a:p>
        </p:txBody>
      </p:sp>
      <p:sp>
        <p:nvSpPr>
          <p:cNvPr id="4" name="Slide Number Placeholder 3"/>
          <p:cNvSpPr>
            <a:spLocks noGrp="1"/>
          </p:cNvSpPr>
          <p:nvPr>
            <p:ph type="sldNum" sz="quarter" idx="10"/>
          </p:nvPr>
        </p:nvSpPr>
        <p:spPr/>
        <p:txBody>
          <a:bodyPr/>
          <a:lstStyle/>
          <a:p>
            <a:fld id="{42CD91BC-7989-42D1-B8D6-8B5FA3C8960B}" type="slidenum">
              <a:rPr lang="en-GB" smtClean="0"/>
              <a:t>8</a:t>
            </a:fld>
            <a:endParaRPr lang="en-GB"/>
          </a:p>
        </p:txBody>
      </p:sp>
    </p:spTree>
    <p:extLst>
      <p:ext uri="{BB962C8B-B14F-4D97-AF65-F5344CB8AC3E}">
        <p14:creationId xmlns:p14="http://schemas.microsoft.com/office/powerpoint/2010/main" val="2784374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dirty="0"/>
              <a:t>The job description shows everything you need to know about the placement.</a:t>
            </a:r>
          </a:p>
          <a:p>
            <a:r>
              <a:rPr lang="en-GB" sz="1200" b="0" dirty="0"/>
              <a:t>Question</a:t>
            </a:r>
            <a:r>
              <a:rPr lang="en-GB" sz="1200" b="0" baseline="0" dirty="0"/>
              <a:t> to the students here what is the maximum amount of hours you can work in a day ‘8hrs’ this means a total of 40hrs a week.  You can start at 7am, finish at 7pm, work on a Saturday. You might have to provide your own safety boots, not be allowed to wear nail varnish, have to wear a uniform.  Take all this into consideration before applying.</a:t>
            </a:r>
          </a:p>
          <a:p>
            <a:r>
              <a:rPr lang="en-GB" sz="1200" b="0" baseline="0" dirty="0"/>
              <a:t>Once you have read all the information and wish to apply then simply click on apply now will open a new screen where need to click on apply now again.  Once done you have applied it’s automatically added to your placements.  You then need to repeat the process up to a maximum of 10 placements.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baseline="0" dirty="0"/>
              <a:t>It is important that you are sure about your choices because once we have confirmed a placement with an employer, a fee of £</a:t>
            </a:r>
            <a:r>
              <a:rPr lang="en-GB" dirty="0"/>
              <a:t>39</a:t>
            </a:r>
            <a:r>
              <a:rPr lang="en-GB" sz="1200" b="0" baseline="0" dirty="0"/>
              <a:t> could be made for cancellation.</a:t>
            </a:r>
            <a:endParaRPr lang="en-GB" sz="1200" b="0" baseline="0" dirty="0">
              <a:ea typeface="Calibri"/>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baseline="0" dirty="0"/>
              <a:t>Print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baseline="0" dirty="0"/>
              <a:t>View</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baseline="0" dirty="0"/>
              <a:t>Apply</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baseline="0" dirty="0"/>
              <a:t>Add to Favourites</a:t>
            </a:r>
          </a:p>
        </p:txBody>
      </p:sp>
      <p:sp>
        <p:nvSpPr>
          <p:cNvPr id="4" name="Slide Number Placeholder 3"/>
          <p:cNvSpPr>
            <a:spLocks noGrp="1"/>
          </p:cNvSpPr>
          <p:nvPr>
            <p:ph type="sldNum" sz="quarter" idx="10"/>
          </p:nvPr>
        </p:nvSpPr>
        <p:spPr/>
        <p:txBody>
          <a:bodyPr/>
          <a:lstStyle/>
          <a:p>
            <a:fld id="{42CD91BC-7989-42D1-B8D6-8B5FA3C8960B}" type="slidenum">
              <a:rPr lang="en-GB" smtClean="0"/>
              <a:t>9</a:t>
            </a:fld>
            <a:endParaRPr lang="en-GB"/>
          </a:p>
        </p:txBody>
      </p:sp>
    </p:spTree>
    <p:extLst>
      <p:ext uri="{BB962C8B-B14F-4D97-AF65-F5344CB8AC3E}">
        <p14:creationId xmlns:p14="http://schemas.microsoft.com/office/powerpoint/2010/main" val="2853535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7" y="4564181"/>
            <a:ext cx="5438140" cy="5112568"/>
          </a:xfrm>
        </p:spPr>
        <p:txBody>
          <a:bodyPr/>
          <a:lstStyle/>
          <a:p>
            <a:r>
              <a:rPr lang="en-GB" sz="1100" b="0" baseline="0" dirty="0"/>
              <a:t>Favourites</a:t>
            </a:r>
            <a:endParaRPr lang="en-GB" sz="1100" b="1" dirty="0">
              <a:solidFill>
                <a:srgbClr val="C00000"/>
              </a:solidFill>
            </a:endParaRPr>
          </a:p>
          <a:p>
            <a:endParaRPr lang="en-GB" sz="1100" dirty="0">
              <a:solidFill>
                <a:srgbClr val="C00000"/>
              </a:solidFill>
            </a:endParaRPr>
          </a:p>
        </p:txBody>
      </p:sp>
      <p:sp>
        <p:nvSpPr>
          <p:cNvPr id="4" name="Slide Number Placeholder 3"/>
          <p:cNvSpPr>
            <a:spLocks noGrp="1"/>
          </p:cNvSpPr>
          <p:nvPr>
            <p:ph type="sldNum" sz="quarter" idx="10"/>
          </p:nvPr>
        </p:nvSpPr>
        <p:spPr/>
        <p:txBody>
          <a:bodyPr/>
          <a:lstStyle/>
          <a:p>
            <a:fld id="{42CD91BC-7989-42D1-B8D6-8B5FA3C8960B}" type="slidenum">
              <a:rPr lang="en-GB" smtClean="0"/>
              <a:t>10</a:t>
            </a:fld>
            <a:endParaRPr lang="en-GB" dirty="0"/>
          </a:p>
        </p:txBody>
      </p:sp>
    </p:spTree>
    <p:extLst>
      <p:ext uri="{BB962C8B-B14F-4D97-AF65-F5344CB8AC3E}">
        <p14:creationId xmlns:p14="http://schemas.microsoft.com/office/powerpoint/2010/main" val="17310033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10263"/>
          <a:stretch/>
        </p:blipFill>
        <p:spPr>
          <a:xfrm>
            <a:off x="0" y="1700808"/>
            <a:ext cx="7236296" cy="5367193"/>
          </a:xfrm>
          <a:prstGeom prst="rect">
            <a:avLst/>
          </a:prstGeom>
        </p:spPr>
      </p:pic>
      <p:pic>
        <p:nvPicPr>
          <p:cNvPr id="6" name="Picture 5">
            <a:extLst>
              <a:ext uri="{FF2B5EF4-FFF2-40B4-BE49-F238E27FC236}">
                <a16:creationId xmlns:a16="http://schemas.microsoft.com/office/drawing/2014/main" id="{4DF54EE3-F080-4093-B9F2-40DAF8D2699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6425"/>
            <a:ext cx="9396536" cy="7101712"/>
          </a:xfrm>
          <a:prstGeom prst="rect">
            <a:avLst/>
          </a:prstGeom>
        </p:spPr>
      </p:pic>
      <p:sp>
        <p:nvSpPr>
          <p:cNvPr id="2" name="Title 1"/>
          <p:cNvSpPr>
            <a:spLocks noGrp="1"/>
          </p:cNvSpPr>
          <p:nvPr>
            <p:ph type="ctrTitle" hasCustomPrompt="1"/>
          </p:nvPr>
        </p:nvSpPr>
        <p:spPr>
          <a:xfrm>
            <a:off x="4716016" y="2060848"/>
            <a:ext cx="4030216" cy="2304256"/>
          </a:xfrm>
        </p:spPr>
        <p:txBody>
          <a:bodyPr/>
          <a:lstStyle>
            <a:lvl1pPr>
              <a:defRPr>
                <a:solidFill>
                  <a:schemeClr val="bg1"/>
                </a:solidFill>
              </a:defRPr>
            </a:lvl1pPr>
          </a:lstStyle>
          <a:p>
            <a:r>
              <a:rPr lang="en-US" dirty="0"/>
              <a:t>Presentation</a:t>
            </a:r>
            <a:br>
              <a:rPr lang="en-US" dirty="0"/>
            </a:br>
            <a:r>
              <a:rPr lang="en-US" dirty="0"/>
              <a:t>Title</a:t>
            </a:r>
            <a:endParaRPr lang="en-GB" dirty="0"/>
          </a:p>
        </p:txBody>
      </p:sp>
      <p:sp>
        <p:nvSpPr>
          <p:cNvPr id="9" name="Text Placeholder 8">
            <a:extLst>
              <a:ext uri="{FF2B5EF4-FFF2-40B4-BE49-F238E27FC236}">
                <a16:creationId xmlns:a16="http://schemas.microsoft.com/office/drawing/2014/main" id="{5FFC644C-53CD-4802-A661-33CC17C0FBFD}"/>
              </a:ext>
            </a:extLst>
          </p:cNvPr>
          <p:cNvSpPr>
            <a:spLocks noGrp="1"/>
          </p:cNvSpPr>
          <p:nvPr>
            <p:ph type="body" sz="quarter" idx="10" hasCustomPrompt="1"/>
          </p:nvPr>
        </p:nvSpPr>
        <p:spPr>
          <a:xfrm>
            <a:off x="755650" y="5877272"/>
            <a:ext cx="7632700" cy="287337"/>
          </a:xfrm>
        </p:spPr>
        <p:txBody>
          <a:bodyPr/>
          <a:lstStyle>
            <a:lvl1pPr>
              <a:defRPr/>
            </a:lvl1pPr>
          </a:lstStyle>
          <a:p>
            <a:pPr lvl="0"/>
            <a:r>
              <a:rPr lang="en-US" dirty="0"/>
              <a:t>Full name and job title</a:t>
            </a:r>
            <a:endParaRPr lang="en-GB" dirty="0"/>
          </a:p>
        </p:txBody>
      </p:sp>
    </p:spTree>
    <p:extLst>
      <p:ext uri="{BB962C8B-B14F-4D97-AF65-F5344CB8AC3E}">
        <p14:creationId xmlns:p14="http://schemas.microsoft.com/office/powerpoint/2010/main" val="1420282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1997890-35D5-4577-97A0-6AC9ACF09A3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2700" t="19129" r="41942"/>
          <a:stretch/>
        </p:blipFill>
        <p:spPr>
          <a:xfrm>
            <a:off x="-612576" y="-25235"/>
            <a:ext cx="1800675" cy="6309320"/>
          </a:xfrm>
          <a:prstGeom prst="rect">
            <a:avLst/>
          </a:prstGeom>
        </p:spPr>
      </p:pic>
      <p:pic>
        <p:nvPicPr>
          <p:cNvPr id="4" name="Picture 3">
            <a:extLst>
              <a:ext uri="{FF2B5EF4-FFF2-40B4-BE49-F238E27FC236}">
                <a16:creationId xmlns:a16="http://schemas.microsoft.com/office/drawing/2014/main" id="{771B5527-1B0F-45D9-BD3D-FA0CEFCAE32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3082" y="-243408"/>
            <a:ext cx="9611626" cy="7264273"/>
          </a:xfrm>
          <a:prstGeom prst="rect">
            <a:avLst/>
          </a:prstGeom>
        </p:spPr>
      </p:pic>
      <p:sp>
        <p:nvSpPr>
          <p:cNvPr id="3" name="Content Placeholder 2"/>
          <p:cNvSpPr>
            <a:spLocks noGrp="1"/>
          </p:cNvSpPr>
          <p:nvPr>
            <p:ph idx="1"/>
          </p:nvPr>
        </p:nvSpPr>
        <p:spPr>
          <a:xfrm>
            <a:off x="1547664" y="1340768"/>
            <a:ext cx="7128792" cy="4680519"/>
          </a:xfrm>
        </p:spPr>
        <p:txBody>
          <a:bodyPr/>
          <a:lstStyle/>
          <a:p>
            <a:pPr lvl="0"/>
            <a:r>
              <a:rPr lang="en-US" dirty="0"/>
              <a:t>Click to edit Master text styles</a:t>
            </a:r>
          </a:p>
          <a:p>
            <a:pPr lvl="1"/>
            <a:r>
              <a:rPr lang="en-US" dirty="0"/>
              <a:t>Second level</a:t>
            </a:r>
          </a:p>
          <a:p>
            <a:pPr lvl="2"/>
            <a:r>
              <a:rPr lang="en-US" dirty="0"/>
              <a:t>Third level</a:t>
            </a:r>
          </a:p>
        </p:txBody>
      </p:sp>
      <p:sp>
        <p:nvSpPr>
          <p:cNvPr id="9" name="Title 1"/>
          <p:cNvSpPr>
            <a:spLocks noGrp="1"/>
          </p:cNvSpPr>
          <p:nvPr>
            <p:ph type="ctrTitle" hasCustomPrompt="1"/>
          </p:nvPr>
        </p:nvSpPr>
        <p:spPr>
          <a:xfrm>
            <a:off x="1691680" y="476672"/>
            <a:ext cx="6912768" cy="576064"/>
          </a:xfrm>
        </p:spPr>
        <p:txBody>
          <a:bodyPr/>
          <a:lstStyle>
            <a:lvl1pPr algn="l">
              <a:defRPr baseline="0">
                <a:solidFill>
                  <a:schemeClr val="bg1"/>
                </a:solidFill>
              </a:defRPr>
            </a:lvl1pPr>
          </a:lstStyle>
          <a:p>
            <a:r>
              <a:rPr lang="en-US" dirty="0"/>
              <a:t>Presentation Title</a:t>
            </a:r>
            <a:endParaRPr lang="en-GB" dirty="0"/>
          </a:p>
        </p:txBody>
      </p:sp>
    </p:spTree>
    <p:extLst>
      <p:ext uri="{BB962C8B-B14F-4D97-AF65-F5344CB8AC3E}">
        <p14:creationId xmlns:p14="http://schemas.microsoft.com/office/powerpoint/2010/main" val="4155316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359B832-CF83-4E23-9D03-ACB8BC3788B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9495" r="22514"/>
          <a:stretch/>
        </p:blipFill>
        <p:spPr>
          <a:xfrm>
            <a:off x="-61580" y="0"/>
            <a:ext cx="9205580" cy="5573675"/>
          </a:xfrm>
          <a:prstGeom prst="rect">
            <a:avLst/>
          </a:prstGeom>
        </p:spPr>
      </p:pic>
      <p:pic>
        <p:nvPicPr>
          <p:cNvPr id="3" name="Picture 2">
            <a:extLst>
              <a:ext uri="{FF2B5EF4-FFF2-40B4-BE49-F238E27FC236}">
                <a16:creationId xmlns:a16="http://schemas.microsoft.com/office/drawing/2014/main" id="{C7F83DF3-1C7D-4E93-8FB6-02AD7A8F20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580" y="-99392"/>
            <a:ext cx="9205580" cy="6957392"/>
          </a:xfrm>
          <a:prstGeom prst="rect">
            <a:avLst/>
          </a:prstGeom>
        </p:spPr>
      </p:pic>
      <p:sp>
        <p:nvSpPr>
          <p:cNvPr id="8" name="Title 1"/>
          <p:cNvSpPr>
            <a:spLocks noGrp="1"/>
          </p:cNvSpPr>
          <p:nvPr>
            <p:ph type="title" hasCustomPrompt="1"/>
          </p:nvPr>
        </p:nvSpPr>
        <p:spPr>
          <a:xfrm>
            <a:off x="914400" y="1484784"/>
            <a:ext cx="7258000" cy="792088"/>
          </a:xfrm>
        </p:spPr>
        <p:txBody>
          <a:bodyPr/>
          <a:lstStyle>
            <a:lvl1pPr>
              <a:defRPr b="1" baseline="0">
                <a:solidFill>
                  <a:schemeClr val="bg1"/>
                </a:solidFill>
              </a:defRPr>
            </a:lvl1pPr>
          </a:lstStyle>
          <a:p>
            <a:r>
              <a:rPr lang="en-US" dirty="0"/>
              <a:t>Title</a:t>
            </a:r>
            <a:endParaRPr lang="en-GB" dirty="0"/>
          </a:p>
        </p:txBody>
      </p:sp>
      <p:sp>
        <p:nvSpPr>
          <p:cNvPr id="4" name="Content Placeholder 3">
            <a:extLst>
              <a:ext uri="{FF2B5EF4-FFF2-40B4-BE49-F238E27FC236}">
                <a16:creationId xmlns:a16="http://schemas.microsoft.com/office/drawing/2014/main" id="{30378521-1A2B-44E8-BD3C-050B1F2EB641}"/>
              </a:ext>
            </a:extLst>
          </p:cNvPr>
          <p:cNvSpPr>
            <a:spLocks noGrp="1"/>
          </p:cNvSpPr>
          <p:nvPr>
            <p:ph sz="quarter" idx="10"/>
          </p:nvPr>
        </p:nvSpPr>
        <p:spPr>
          <a:xfrm>
            <a:off x="914400" y="2492375"/>
            <a:ext cx="7258050" cy="28813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1184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1DBE390-8AC2-4F19-9A83-8394500D8B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07" y="-99392"/>
            <a:ext cx="9208107" cy="6959302"/>
          </a:xfrm>
          <a:prstGeom prst="rect">
            <a:avLst/>
          </a:prstGeom>
        </p:spPr>
      </p:pic>
      <p:sp>
        <p:nvSpPr>
          <p:cNvPr id="3" name="Text Placeholder 2"/>
          <p:cNvSpPr>
            <a:spLocks noGrp="1"/>
          </p:cNvSpPr>
          <p:nvPr>
            <p:ph type="body" idx="1"/>
          </p:nvPr>
        </p:nvSpPr>
        <p:spPr>
          <a:xfrm>
            <a:off x="755576" y="851307"/>
            <a:ext cx="3600400" cy="489461"/>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4" name="Content Placeholder 3"/>
          <p:cNvSpPr>
            <a:spLocks noGrp="1"/>
          </p:cNvSpPr>
          <p:nvPr>
            <p:ph sz="half" idx="2"/>
          </p:nvPr>
        </p:nvSpPr>
        <p:spPr>
          <a:xfrm>
            <a:off x="827584" y="1403660"/>
            <a:ext cx="3528392" cy="395128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l="48955" t="12719" r="9254"/>
          <a:stretch/>
        </p:blipFill>
        <p:spPr>
          <a:xfrm>
            <a:off x="5076056" y="836712"/>
            <a:ext cx="3470704" cy="4824536"/>
          </a:xfrm>
          <a:prstGeom prst="rect">
            <a:avLst/>
          </a:prstGeom>
        </p:spPr>
      </p:pic>
    </p:spTree>
    <p:extLst>
      <p:ext uri="{BB962C8B-B14F-4D97-AF65-F5344CB8AC3E}">
        <p14:creationId xmlns:p14="http://schemas.microsoft.com/office/powerpoint/2010/main" val="2513239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9A86DA-CE63-4B04-9CF1-15D95F807AF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6857" y="-171400"/>
            <a:ext cx="9300857" cy="7029400"/>
          </a:xfrm>
          <a:prstGeom prst="rect">
            <a:avLst/>
          </a:prstGeom>
        </p:spPr>
      </p:pic>
      <p:sp>
        <p:nvSpPr>
          <p:cNvPr id="4" name="Content Placeholder 3"/>
          <p:cNvSpPr>
            <a:spLocks noGrp="1"/>
          </p:cNvSpPr>
          <p:nvPr>
            <p:ph sz="half" idx="2"/>
          </p:nvPr>
        </p:nvSpPr>
        <p:spPr>
          <a:xfrm>
            <a:off x="4716016" y="764704"/>
            <a:ext cx="3816424" cy="489654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3"/>
          <p:cNvSpPr>
            <a:spLocks noGrp="1"/>
          </p:cNvSpPr>
          <p:nvPr>
            <p:ph sz="half" idx="10"/>
          </p:nvPr>
        </p:nvSpPr>
        <p:spPr>
          <a:xfrm>
            <a:off x="755576" y="836712"/>
            <a:ext cx="3672408" cy="475252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27991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52D2713-D9D7-4086-A502-5D3BA47CCF0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 r="12090"/>
          <a:stretch/>
        </p:blipFill>
        <p:spPr>
          <a:xfrm>
            <a:off x="0" y="-63388"/>
            <a:ext cx="9144000" cy="6921388"/>
          </a:xfrm>
          <a:prstGeom prst="rect">
            <a:avLst/>
          </a:prstGeom>
        </p:spPr>
      </p:pic>
      <p:pic>
        <p:nvPicPr>
          <p:cNvPr id="5" name="Picture 4">
            <a:extLst>
              <a:ext uri="{FF2B5EF4-FFF2-40B4-BE49-F238E27FC236}">
                <a16:creationId xmlns:a16="http://schemas.microsoft.com/office/drawing/2014/main" id="{BFD49BB9-0809-494E-8CD0-A9D2D3B7626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11498"/>
            <a:ext cx="9248456" cy="6989797"/>
          </a:xfrm>
          <a:prstGeom prst="rect">
            <a:avLst/>
          </a:prstGeom>
        </p:spPr>
      </p:pic>
      <p:sp>
        <p:nvSpPr>
          <p:cNvPr id="4" name="Content Placeholder 3"/>
          <p:cNvSpPr>
            <a:spLocks noGrp="1"/>
          </p:cNvSpPr>
          <p:nvPr>
            <p:ph sz="half" idx="2"/>
          </p:nvPr>
        </p:nvSpPr>
        <p:spPr>
          <a:xfrm>
            <a:off x="4716016" y="764704"/>
            <a:ext cx="3816424" cy="489654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3"/>
          <p:cNvSpPr>
            <a:spLocks noGrp="1"/>
          </p:cNvSpPr>
          <p:nvPr>
            <p:ph sz="half" idx="10"/>
          </p:nvPr>
        </p:nvSpPr>
        <p:spPr>
          <a:xfrm>
            <a:off x="539552" y="908720"/>
            <a:ext cx="3672408" cy="475252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76964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90ADD4-9934-4D33-BFC9-7DB09A6805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368" y="-171400"/>
            <a:ext cx="9264624" cy="7002016"/>
          </a:xfrm>
          <a:prstGeom prst="rect">
            <a:avLst/>
          </a:prstGeom>
        </p:spPr>
      </p:pic>
      <p:sp>
        <p:nvSpPr>
          <p:cNvPr id="4" name="Content Placeholder 3">
            <a:extLst>
              <a:ext uri="{FF2B5EF4-FFF2-40B4-BE49-F238E27FC236}">
                <a16:creationId xmlns:a16="http://schemas.microsoft.com/office/drawing/2014/main" id="{EE7D6512-2FFB-42DC-BF7C-E974EE7EA68C}"/>
              </a:ext>
            </a:extLst>
          </p:cNvPr>
          <p:cNvSpPr>
            <a:spLocks noGrp="1"/>
          </p:cNvSpPr>
          <p:nvPr>
            <p:ph sz="quarter" idx="10"/>
          </p:nvPr>
        </p:nvSpPr>
        <p:spPr>
          <a:xfrm>
            <a:off x="592950" y="1484784"/>
            <a:ext cx="7993063" cy="41767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4">
            <a:extLst>
              <a:ext uri="{FF2B5EF4-FFF2-40B4-BE49-F238E27FC236}">
                <a16:creationId xmlns:a16="http://schemas.microsoft.com/office/drawing/2014/main" id="{60B3CC32-F14F-46D1-8C56-2CD58A869550}"/>
              </a:ext>
            </a:extLst>
          </p:cNvPr>
          <p:cNvSpPr>
            <a:spLocks noGrp="1"/>
          </p:cNvSpPr>
          <p:nvPr>
            <p:ph type="title"/>
          </p:nvPr>
        </p:nvSpPr>
        <p:spPr>
          <a:xfrm>
            <a:off x="412144" y="188640"/>
            <a:ext cx="8229600" cy="1143000"/>
          </a:xfrm>
        </p:spPr>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717114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B825CC-81F8-457B-B34B-D73345C2478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038" y="-347"/>
            <a:ext cx="9206039" cy="6957739"/>
          </a:xfrm>
          <a:prstGeom prst="rect">
            <a:avLst/>
          </a:prstGeom>
        </p:spPr>
      </p:pic>
      <p:sp>
        <p:nvSpPr>
          <p:cNvPr id="2" name="Title 1">
            <a:extLst>
              <a:ext uri="{FF2B5EF4-FFF2-40B4-BE49-F238E27FC236}">
                <a16:creationId xmlns:a16="http://schemas.microsoft.com/office/drawing/2014/main" id="{C0C8CC98-05D0-4EDB-9205-2B1CD7C5D583}"/>
              </a:ext>
            </a:extLst>
          </p:cNvPr>
          <p:cNvSpPr>
            <a:spLocks noGrp="1"/>
          </p:cNvSpPr>
          <p:nvPr>
            <p:ph type="title" hasCustomPrompt="1"/>
          </p:nvPr>
        </p:nvSpPr>
        <p:spPr>
          <a:xfrm>
            <a:off x="511460" y="2254042"/>
            <a:ext cx="8229600" cy="1143000"/>
          </a:xfrm>
        </p:spPr>
        <p:txBody>
          <a:bodyPr/>
          <a:lstStyle>
            <a:lvl1pPr>
              <a:defRPr>
                <a:solidFill>
                  <a:schemeClr val="bg1"/>
                </a:solidFill>
              </a:defRPr>
            </a:lvl1pPr>
          </a:lstStyle>
          <a:p>
            <a:r>
              <a:rPr lang="en-US" dirty="0"/>
              <a:t>Thank you</a:t>
            </a:r>
            <a:endParaRPr lang="en-GB" dirty="0"/>
          </a:p>
        </p:txBody>
      </p:sp>
    </p:spTree>
    <p:extLst>
      <p:ext uri="{BB962C8B-B14F-4D97-AF65-F5344CB8AC3E}">
        <p14:creationId xmlns:p14="http://schemas.microsoft.com/office/powerpoint/2010/main" val="3628289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4FE8BE-0FBB-4BBA-8A32-5616090FBA43}" type="datetimeFigureOut">
              <a:rPr lang="en-GB" smtClean="0"/>
              <a:t>23/09/2024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AF117A-85C8-4E24-97E6-627FD8627A7B}" type="slidenum">
              <a:rPr lang="en-GB" smtClean="0"/>
              <a:t>‹#›</a:t>
            </a:fld>
            <a:endParaRPr lang="en-GB"/>
          </a:p>
        </p:txBody>
      </p:sp>
    </p:spTree>
    <p:extLst>
      <p:ext uri="{BB962C8B-B14F-4D97-AF65-F5344CB8AC3E}">
        <p14:creationId xmlns:p14="http://schemas.microsoft.com/office/powerpoint/2010/main" val="1057721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6" r:id="rId5"/>
    <p:sldLayoutId id="2147483657" r:id="rId6"/>
    <p:sldLayoutId id="2147483654" r:id="rId7"/>
    <p:sldLayoutId id="2147483655"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228DD-9B3F-4ABB-BF03-337E183A0DE5}"/>
              </a:ext>
            </a:extLst>
          </p:cNvPr>
          <p:cNvSpPr>
            <a:spLocks noGrp="1"/>
          </p:cNvSpPr>
          <p:nvPr>
            <p:ph type="ctrTitle"/>
          </p:nvPr>
        </p:nvSpPr>
        <p:spPr>
          <a:xfrm>
            <a:off x="4427984" y="2060848"/>
            <a:ext cx="4464496" cy="2952328"/>
          </a:xfrm>
        </p:spPr>
        <p:txBody>
          <a:bodyPr>
            <a:normAutofit/>
          </a:bodyPr>
          <a:lstStyle/>
          <a:p>
            <a:r>
              <a:rPr lang="en-GB" sz="5500" b="1" dirty="0"/>
              <a:t>Work Experience</a:t>
            </a:r>
          </a:p>
        </p:txBody>
      </p:sp>
      <p:sp>
        <p:nvSpPr>
          <p:cNvPr id="3" name="Text Placeholder 2">
            <a:extLst>
              <a:ext uri="{FF2B5EF4-FFF2-40B4-BE49-F238E27FC236}">
                <a16:creationId xmlns:a16="http://schemas.microsoft.com/office/drawing/2014/main" id="{8249C768-6F13-4FDD-8ACF-109656B0C558}"/>
              </a:ext>
            </a:extLst>
          </p:cNvPr>
          <p:cNvSpPr>
            <a:spLocks noGrp="1"/>
          </p:cNvSpPr>
          <p:nvPr>
            <p:ph type="body" sz="quarter" idx="10"/>
          </p:nvPr>
        </p:nvSpPr>
        <p:spPr>
          <a:xfrm>
            <a:off x="611634" y="6021288"/>
            <a:ext cx="7632700" cy="287337"/>
          </a:xfrm>
        </p:spPr>
        <p:txBody>
          <a:bodyPr vert="horz" lIns="91440" tIns="45720" rIns="91440" bIns="45720" rtlCol="0" anchor="t">
            <a:noAutofit/>
          </a:bodyPr>
          <a:lstStyle/>
          <a:p>
            <a:pPr marL="0" indent="0">
              <a:buNone/>
            </a:pPr>
            <a:r>
              <a:rPr lang="en-GB" sz="2400" dirty="0" err="1">
                <a:solidFill>
                  <a:schemeClr val="bg1"/>
                </a:solidFill>
                <a:cs typeface="Calibri"/>
              </a:rPr>
              <a:t>Perins</a:t>
            </a:r>
            <a:r>
              <a:rPr lang="en-GB" sz="2400" dirty="0">
                <a:solidFill>
                  <a:schemeClr val="bg1"/>
                </a:solidFill>
                <a:cs typeface="Calibri"/>
              </a:rPr>
              <a:t> School in partnership with EBP South</a:t>
            </a:r>
          </a:p>
        </p:txBody>
      </p:sp>
      <p:pic>
        <p:nvPicPr>
          <p:cNvPr id="4" name="Picture 3">
            <a:extLst>
              <a:ext uri="{FF2B5EF4-FFF2-40B4-BE49-F238E27FC236}">
                <a16:creationId xmlns:a16="http://schemas.microsoft.com/office/drawing/2014/main" id="{A5003B95-4555-4ABA-9547-2C67B99E9C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3992" y="0"/>
            <a:ext cx="4716016" cy="1572005"/>
          </a:xfrm>
          <a:prstGeom prst="rect">
            <a:avLst/>
          </a:prstGeom>
        </p:spPr>
      </p:pic>
    </p:spTree>
    <p:extLst>
      <p:ext uri="{BB962C8B-B14F-4D97-AF65-F5344CB8AC3E}">
        <p14:creationId xmlns:p14="http://schemas.microsoft.com/office/powerpoint/2010/main" val="589677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09FB57-83A4-4C6A-A779-1E20FFCA3EBF}"/>
              </a:ext>
            </a:extLst>
          </p:cNvPr>
          <p:cNvSpPr>
            <a:spLocks noGrp="1"/>
          </p:cNvSpPr>
          <p:nvPr>
            <p:ph type="title"/>
          </p:nvPr>
        </p:nvSpPr>
        <p:spPr/>
        <p:txBody>
          <a:bodyPr/>
          <a:lstStyle/>
          <a:p>
            <a:r>
              <a:rPr lang="en-GB" dirty="0"/>
              <a:t>The Online System</a:t>
            </a:r>
          </a:p>
        </p:txBody>
      </p:sp>
      <p:pic>
        <p:nvPicPr>
          <p:cNvPr id="2" name="Picture 1">
            <a:extLst>
              <a:ext uri="{FF2B5EF4-FFF2-40B4-BE49-F238E27FC236}">
                <a16:creationId xmlns:a16="http://schemas.microsoft.com/office/drawing/2014/main" id="{707DA22A-3F17-4E2B-9EB0-92D5855B290E}"/>
              </a:ext>
            </a:extLst>
          </p:cNvPr>
          <p:cNvPicPr>
            <a:picLocks noChangeAspect="1"/>
          </p:cNvPicPr>
          <p:nvPr/>
        </p:nvPicPr>
        <p:blipFill>
          <a:blip r:embed="rId3"/>
          <a:stretch>
            <a:fillRect/>
          </a:stretch>
        </p:blipFill>
        <p:spPr>
          <a:xfrm>
            <a:off x="0" y="1806677"/>
            <a:ext cx="9144000" cy="3244645"/>
          </a:xfrm>
          <a:prstGeom prst="rect">
            <a:avLst/>
          </a:prstGeom>
        </p:spPr>
      </p:pic>
    </p:spTree>
    <p:extLst>
      <p:ext uri="{BB962C8B-B14F-4D97-AF65-F5344CB8AC3E}">
        <p14:creationId xmlns:p14="http://schemas.microsoft.com/office/powerpoint/2010/main" val="2821934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09FB57-83A4-4C6A-A779-1E20FFCA3EBF}"/>
              </a:ext>
            </a:extLst>
          </p:cNvPr>
          <p:cNvSpPr>
            <a:spLocks noGrp="1"/>
          </p:cNvSpPr>
          <p:nvPr>
            <p:ph type="title"/>
          </p:nvPr>
        </p:nvSpPr>
        <p:spPr/>
        <p:txBody>
          <a:bodyPr/>
          <a:lstStyle/>
          <a:p>
            <a:r>
              <a:rPr lang="en-GB" dirty="0"/>
              <a:t>The Online System</a:t>
            </a:r>
          </a:p>
        </p:txBody>
      </p:sp>
      <p:pic>
        <p:nvPicPr>
          <p:cNvPr id="2" name="Picture 1">
            <a:extLst>
              <a:ext uri="{FF2B5EF4-FFF2-40B4-BE49-F238E27FC236}">
                <a16:creationId xmlns:a16="http://schemas.microsoft.com/office/drawing/2014/main" id="{F7140553-4A23-4EF5-99CC-06A867BD2C95}"/>
              </a:ext>
            </a:extLst>
          </p:cNvPr>
          <p:cNvPicPr>
            <a:picLocks noChangeAspect="1"/>
          </p:cNvPicPr>
          <p:nvPr/>
        </p:nvPicPr>
        <p:blipFill>
          <a:blip r:embed="rId3"/>
          <a:stretch>
            <a:fillRect/>
          </a:stretch>
        </p:blipFill>
        <p:spPr>
          <a:xfrm>
            <a:off x="1907704" y="173218"/>
            <a:ext cx="5520289" cy="6684782"/>
          </a:xfrm>
          <a:prstGeom prst="rect">
            <a:avLst/>
          </a:prstGeom>
        </p:spPr>
      </p:pic>
    </p:spTree>
    <p:extLst>
      <p:ext uri="{BB962C8B-B14F-4D97-AF65-F5344CB8AC3E}">
        <p14:creationId xmlns:p14="http://schemas.microsoft.com/office/powerpoint/2010/main" val="2453053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FC9B8C-BC02-AC10-B341-29CEA34FE4CD}"/>
              </a:ext>
            </a:extLst>
          </p:cNvPr>
          <p:cNvSpPr>
            <a:spLocks noGrp="1"/>
          </p:cNvSpPr>
          <p:nvPr>
            <p:ph sz="quarter" idx="10"/>
          </p:nvPr>
        </p:nvSpPr>
        <p:spPr>
          <a:xfrm>
            <a:off x="592950" y="1484784"/>
            <a:ext cx="7993063" cy="4536146"/>
          </a:xfrm>
        </p:spPr>
        <p:txBody>
          <a:bodyPr vert="horz" lIns="91440" tIns="45720" rIns="91440" bIns="45720" rtlCol="0" anchor="t">
            <a:normAutofit/>
          </a:bodyPr>
          <a:lstStyle/>
          <a:p>
            <a:r>
              <a:rPr lang="en-GB" dirty="0">
                <a:ea typeface="Calibri"/>
                <a:cs typeface="Calibri"/>
              </a:rPr>
              <a:t>Please make sure you have completed the pathways form by 30th September</a:t>
            </a:r>
          </a:p>
          <a:p>
            <a:r>
              <a:rPr lang="en-GB" dirty="0">
                <a:cs typeface="Calibri"/>
              </a:rPr>
              <a:t>Charge to parents </a:t>
            </a:r>
          </a:p>
          <a:p>
            <a:r>
              <a:rPr lang="en-GB" dirty="0">
                <a:cs typeface="Calibri"/>
              </a:rPr>
              <a:t>Continue to check online system</a:t>
            </a:r>
          </a:p>
          <a:p>
            <a:r>
              <a:rPr lang="en-GB" dirty="0">
                <a:cs typeface="Calibri"/>
              </a:rPr>
              <a:t>Sometimes the employers takes a while to get back to EBP- they do chase!</a:t>
            </a:r>
          </a:p>
          <a:p>
            <a:r>
              <a:rPr lang="en-GB" dirty="0">
                <a:cs typeface="Calibri"/>
              </a:rPr>
              <a:t>We MUST have the final consent form in to confirm the placement. </a:t>
            </a:r>
          </a:p>
        </p:txBody>
      </p:sp>
      <p:sp>
        <p:nvSpPr>
          <p:cNvPr id="3" name="Title 2">
            <a:extLst>
              <a:ext uri="{FF2B5EF4-FFF2-40B4-BE49-F238E27FC236}">
                <a16:creationId xmlns:a16="http://schemas.microsoft.com/office/drawing/2014/main" id="{39657700-A508-4124-A271-879B6764E280}"/>
              </a:ext>
            </a:extLst>
          </p:cNvPr>
          <p:cNvSpPr>
            <a:spLocks noGrp="1"/>
          </p:cNvSpPr>
          <p:nvPr>
            <p:ph type="title"/>
          </p:nvPr>
        </p:nvSpPr>
        <p:spPr/>
        <p:txBody>
          <a:bodyPr/>
          <a:lstStyle/>
          <a:p>
            <a:r>
              <a:rPr lang="en-GB" dirty="0">
                <a:ea typeface="Calibri"/>
                <a:cs typeface="Calibri"/>
              </a:rPr>
              <a:t>Last Messages</a:t>
            </a:r>
            <a:endParaRPr lang="en-GB" dirty="0"/>
          </a:p>
        </p:txBody>
      </p:sp>
    </p:spTree>
    <p:extLst>
      <p:ext uri="{BB962C8B-B14F-4D97-AF65-F5344CB8AC3E}">
        <p14:creationId xmlns:p14="http://schemas.microsoft.com/office/powerpoint/2010/main" val="3437817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D1F86C-3AA7-F771-6EAA-FDA1D42EF0B3}"/>
              </a:ext>
            </a:extLst>
          </p:cNvPr>
          <p:cNvSpPr>
            <a:spLocks noGrp="1"/>
          </p:cNvSpPr>
          <p:nvPr>
            <p:ph idx="1"/>
          </p:nvPr>
        </p:nvSpPr>
        <p:spPr>
          <a:xfrm>
            <a:off x="1612058" y="1984712"/>
            <a:ext cx="7064399" cy="2888209"/>
          </a:xfrm>
        </p:spPr>
        <p:txBody>
          <a:bodyPr vert="horz" lIns="91440" tIns="45720" rIns="91440" bIns="45720" rtlCol="0" anchor="t">
            <a:noAutofit/>
          </a:bodyPr>
          <a:lstStyle/>
          <a:p>
            <a:pPr marL="0" indent="0" algn="ctr">
              <a:buNone/>
            </a:pPr>
            <a:r>
              <a:rPr lang="en-US" sz="4000" dirty="0">
                <a:ea typeface="Calibri"/>
                <a:cs typeface="Calibri"/>
              </a:rPr>
              <a:t>Monday 31st March – Friday 4th April</a:t>
            </a:r>
            <a:endParaRPr lang="en-US"/>
          </a:p>
          <a:p>
            <a:pPr marL="0" indent="0" algn="ctr">
              <a:buNone/>
            </a:pPr>
            <a:r>
              <a:rPr lang="en-US" sz="4000" dirty="0">
                <a:ea typeface="Calibri"/>
                <a:cs typeface="Calibri"/>
              </a:rPr>
              <a:t>(Inclusive)</a:t>
            </a:r>
          </a:p>
        </p:txBody>
      </p:sp>
      <p:sp>
        <p:nvSpPr>
          <p:cNvPr id="3" name="Title 2">
            <a:extLst>
              <a:ext uri="{FF2B5EF4-FFF2-40B4-BE49-F238E27FC236}">
                <a16:creationId xmlns:a16="http://schemas.microsoft.com/office/drawing/2014/main" id="{9D934ADF-BB6C-1AFC-B4EE-B5A14EBB3E1D}"/>
              </a:ext>
            </a:extLst>
          </p:cNvPr>
          <p:cNvSpPr>
            <a:spLocks noGrp="1"/>
          </p:cNvSpPr>
          <p:nvPr>
            <p:ph type="ctrTitle"/>
          </p:nvPr>
        </p:nvSpPr>
        <p:spPr/>
        <p:txBody>
          <a:bodyPr>
            <a:normAutofit fontScale="90000"/>
          </a:bodyPr>
          <a:lstStyle/>
          <a:p>
            <a:r>
              <a:rPr lang="en-US" dirty="0">
                <a:ea typeface="Calibri"/>
                <a:cs typeface="Calibri"/>
              </a:rPr>
              <a:t>Work Experience Dates</a:t>
            </a:r>
            <a:endParaRPr lang="en-US" dirty="0"/>
          </a:p>
        </p:txBody>
      </p:sp>
    </p:spTree>
    <p:extLst>
      <p:ext uri="{BB962C8B-B14F-4D97-AF65-F5344CB8AC3E}">
        <p14:creationId xmlns:p14="http://schemas.microsoft.com/office/powerpoint/2010/main" val="3917831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258773-6DD9-41C6-A801-4DB6474906D3}"/>
              </a:ext>
            </a:extLst>
          </p:cNvPr>
          <p:cNvSpPr>
            <a:spLocks noGrp="1"/>
          </p:cNvSpPr>
          <p:nvPr>
            <p:ph type="ctrTitle"/>
          </p:nvPr>
        </p:nvSpPr>
        <p:spPr/>
        <p:txBody>
          <a:bodyPr>
            <a:normAutofit fontScale="90000"/>
          </a:bodyPr>
          <a:lstStyle/>
          <a:p>
            <a:r>
              <a:rPr lang="en-GB" dirty="0"/>
              <a:t>Thank you for Listening!</a:t>
            </a:r>
          </a:p>
        </p:txBody>
      </p:sp>
      <p:pic>
        <p:nvPicPr>
          <p:cNvPr id="2050" name="Picture 2" descr="Image result for questions">
            <a:extLst>
              <a:ext uri="{FF2B5EF4-FFF2-40B4-BE49-F238E27FC236}">
                <a16:creationId xmlns:a16="http://schemas.microsoft.com/office/drawing/2014/main" id="{599FD537-A9D5-42C9-978D-89B4227A65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023" t="8564" r="4832" b="10076"/>
          <a:stretch/>
        </p:blipFill>
        <p:spPr bwMode="auto">
          <a:xfrm>
            <a:off x="2626181" y="1988840"/>
            <a:ext cx="6517819" cy="3744416"/>
          </a:xfrm>
          <a:prstGeom prst="flowChartAlternateProcess">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F36C0C5-C365-429D-8CEE-5E0C174F165E}"/>
              </a:ext>
            </a:extLst>
          </p:cNvPr>
          <p:cNvSpPr/>
          <p:nvPr/>
        </p:nvSpPr>
        <p:spPr>
          <a:xfrm>
            <a:off x="3563888" y="5877272"/>
            <a:ext cx="2160240" cy="980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0746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375CFB-5831-4550-B0B5-A7AA28D6D378}"/>
              </a:ext>
            </a:extLst>
          </p:cNvPr>
          <p:cNvSpPr>
            <a:spLocks noGrp="1"/>
          </p:cNvSpPr>
          <p:nvPr>
            <p:ph type="ctrTitle"/>
          </p:nvPr>
        </p:nvSpPr>
        <p:spPr/>
        <p:txBody>
          <a:bodyPr>
            <a:normAutofit fontScale="90000"/>
          </a:bodyPr>
          <a:lstStyle/>
          <a:p>
            <a:r>
              <a:rPr lang="en-GB" dirty="0"/>
              <a:t>Why do it?</a:t>
            </a:r>
          </a:p>
        </p:txBody>
      </p:sp>
      <p:pic>
        <p:nvPicPr>
          <p:cNvPr id="4" name="Picture 4" descr="Image result for work experience">
            <a:extLst>
              <a:ext uri="{FF2B5EF4-FFF2-40B4-BE49-F238E27FC236}">
                <a16:creationId xmlns:a16="http://schemas.microsoft.com/office/drawing/2014/main" id="{488FA237-2E29-43D1-8BD4-38ACE026482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09" t="25733" r="4086" b="27479"/>
          <a:stretch/>
        </p:blipFill>
        <p:spPr bwMode="auto">
          <a:xfrm>
            <a:off x="2627784" y="3140968"/>
            <a:ext cx="6399711" cy="129614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8A13B29-F9F4-4C60-A1C9-86CA81FC9059}"/>
              </a:ext>
            </a:extLst>
          </p:cNvPr>
          <p:cNvSpPr/>
          <p:nvPr/>
        </p:nvSpPr>
        <p:spPr>
          <a:xfrm>
            <a:off x="3635896" y="5877272"/>
            <a:ext cx="2016224" cy="980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09829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856AC3-E076-C2D7-E132-18A28DC3F4BB}"/>
              </a:ext>
            </a:extLst>
          </p:cNvPr>
          <p:cNvSpPr>
            <a:spLocks noGrp="1"/>
          </p:cNvSpPr>
          <p:nvPr>
            <p:ph idx="1"/>
          </p:nvPr>
        </p:nvSpPr>
        <p:spPr>
          <a:xfrm>
            <a:off x="1424761" y="1353058"/>
            <a:ext cx="7436050" cy="4680519"/>
          </a:xfrm>
        </p:spPr>
        <p:txBody>
          <a:bodyPr vert="horz" lIns="91440" tIns="45720" rIns="91440" bIns="45720" rtlCol="0" anchor="t">
            <a:normAutofit/>
          </a:bodyPr>
          <a:lstStyle/>
          <a:p>
            <a:r>
              <a:rPr lang="en-GB" dirty="0">
                <a:cs typeface="Calibri"/>
              </a:rPr>
              <a:t>Working alongside EBP to secure placements</a:t>
            </a:r>
          </a:p>
          <a:p>
            <a:r>
              <a:rPr lang="en-GB" dirty="0">
                <a:cs typeface="Calibri"/>
              </a:rPr>
              <a:t>EBP complete all the checks and paperwork</a:t>
            </a:r>
          </a:p>
          <a:p>
            <a:r>
              <a:rPr lang="en-GB" dirty="0">
                <a:cs typeface="Calibri"/>
              </a:rPr>
              <a:t>Paperwork is sent home and parents/carers to complete all paperwork</a:t>
            </a:r>
          </a:p>
          <a:p>
            <a:r>
              <a:rPr lang="en-GB" dirty="0">
                <a:cs typeface="Calibri"/>
              </a:rPr>
              <a:t>We pay EBP a fee per student per secured placement.</a:t>
            </a:r>
          </a:p>
        </p:txBody>
      </p:sp>
      <p:sp>
        <p:nvSpPr>
          <p:cNvPr id="3" name="Title 2">
            <a:extLst>
              <a:ext uri="{FF2B5EF4-FFF2-40B4-BE49-F238E27FC236}">
                <a16:creationId xmlns:a16="http://schemas.microsoft.com/office/drawing/2014/main" id="{D4265CAC-6039-14D0-B5BB-0E7E0B5EDCAC}"/>
              </a:ext>
            </a:extLst>
          </p:cNvPr>
          <p:cNvSpPr>
            <a:spLocks noGrp="1"/>
          </p:cNvSpPr>
          <p:nvPr>
            <p:ph type="ctrTitle"/>
          </p:nvPr>
        </p:nvSpPr>
        <p:spPr/>
        <p:txBody>
          <a:bodyPr>
            <a:normAutofit fontScale="90000"/>
          </a:bodyPr>
          <a:lstStyle/>
          <a:p>
            <a:r>
              <a:rPr lang="en-GB" dirty="0">
                <a:cs typeface="Calibri"/>
              </a:rPr>
              <a:t>Partnership with EBP South</a:t>
            </a:r>
            <a:endParaRPr lang="en-GB" dirty="0"/>
          </a:p>
        </p:txBody>
      </p:sp>
    </p:spTree>
    <p:extLst>
      <p:ext uri="{BB962C8B-B14F-4D97-AF65-F5344CB8AC3E}">
        <p14:creationId xmlns:p14="http://schemas.microsoft.com/office/powerpoint/2010/main" val="3578959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 website&#10;&#10;Description automatically generated">
            <a:extLst>
              <a:ext uri="{FF2B5EF4-FFF2-40B4-BE49-F238E27FC236}">
                <a16:creationId xmlns:a16="http://schemas.microsoft.com/office/drawing/2014/main" id="{52C23008-4C54-412F-A7F0-CA03F43D4F4F}"/>
              </a:ext>
            </a:extLst>
          </p:cNvPr>
          <p:cNvPicPr>
            <a:picLocks noGrp="1" noChangeAspect="1"/>
          </p:cNvPicPr>
          <p:nvPr>
            <p:ph idx="1"/>
          </p:nvPr>
        </p:nvPicPr>
        <p:blipFill>
          <a:blip r:embed="rId3"/>
          <a:stretch>
            <a:fillRect/>
          </a:stretch>
        </p:blipFill>
        <p:spPr>
          <a:xfrm>
            <a:off x="1419553" y="1264949"/>
            <a:ext cx="7128792" cy="3080524"/>
          </a:xfrm>
        </p:spPr>
      </p:pic>
      <p:sp>
        <p:nvSpPr>
          <p:cNvPr id="3" name="Title 2">
            <a:extLst>
              <a:ext uri="{FF2B5EF4-FFF2-40B4-BE49-F238E27FC236}">
                <a16:creationId xmlns:a16="http://schemas.microsoft.com/office/drawing/2014/main" id="{340D165F-A2AB-4800-81FF-EB906ACDDD67}"/>
              </a:ext>
            </a:extLst>
          </p:cNvPr>
          <p:cNvSpPr>
            <a:spLocks noGrp="1"/>
          </p:cNvSpPr>
          <p:nvPr>
            <p:ph type="ctrTitle"/>
          </p:nvPr>
        </p:nvSpPr>
        <p:spPr/>
        <p:txBody>
          <a:bodyPr>
            <a:normAutofit fontScale="90000"/>
          </a:bodyPr>
          <a:lstStyle/>
          <a:p>
            <a:r>
              <a:rPr lang="en-GB" dirty="0">
                <a:cs typeface="Calibri"/>
              </a:rPr>
              <a:t>Two Different Pathways</a:t>
            </a:r>
            <a:endParaRPr lang="en-GB" dirty="0"/>
          </a:p>
        </p:txBody>
      </p:sp>
      <p:sp>
        <p:nvSpPr>
          <p:cNvPr id="2" name="TextBox 1">
            <a:extLst>
              <a:ext uri="{FF2B5EF4-FFF2-40B4-BE49-F238E27FC236}">
                <a16:creationId xmlns:a16="http://schemas.microsoft.com/office/drawing/2014/main" id="{0FD4C0E6-90A5-12C9-B024-95412ECA823E}"/>
              </a:ext>
            </a:extLst>
          </p:cNvPr>
          <p:cNvSpPr txBox="1"/>
          <p:nvPr/>
        </p:nvSpPr>
        <p:spPr>
          <a:xfrm>
            <a:off x="1900570" y="4346058"/>
            <a:ext cx="6698511"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b="1" dirty="0">
                <a:cs typeface="Calibri"/>
              </a:rPr>
              <a:t>Deadline- 30th September 2024</a:t>
            </a:r>
            <a:endParaRPr lang="en-GB" sz="2800" b="1" dirty="0">
              <a:ea typeface="Calibri"/>
              <a:cs typeface="Calibri"/>
            </a:endParaRPr>
          </a:p>
          <a:p>
            <a:pPr algn="ctr"/>
            <a:endParaRPr lang="en-GB" sz="2800" b="1" dirty="0">
              <a:ea typeface="Calibri"/>
              <a:cs typeface="Calibri"/>
            </a:endParaRPr>
          </a:p>
          <a:p>
            <a:pPr algn="ctr"/>
            <a:r>
              <a:rPr lang="en-GB" sz="2800" b="1" dirty="0">
                <a:ea typeface="Calibri"/>
                <a:cs typeface="Calibri"/>
              </a:rPr>
              <a:t>A form will be emailed out and you must choose one pathway. </a:t>
            </a:r>
            <a:endParaRPr lang="en-GB" sz="2800" dirty="0">
              <a:ea typeface="Calibri"/>
              <a:cs typeface="Calibri"/>
            </a:endParaRPr>
          </a:p>
          <a:p>
            <a:endParaRPr lang="en-GB" sz="2000" b="1" dirty="0">
              <a:cs typeface="Calibri"/>
            </a:endParaRPr>
          </a:p>
        </p:txBody>
      </p:sp>
    </p:spTree>
    <p:extLst>
      <p:ext uri="{BB962C8B-B14F-4D97-AF65-F5344CB8AC3E}">
        <p14:creationId xmlns:p14="http://schemas.microsoft.com/office/powerpoint/2010/main" val="1539680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86C4FC5-44A8-492D-B173-CD334AECBD1F}"/>
              </a:ext>
            </a:extLst>
          </p:cNvPr>
          <p:cNvSpPr/>
          <p:nvPr/>
        </p:nvSpPr>
        <p:spPr>
          <a:xfrm>
            <a:off x="3347864" y="5742876"/>
            <a:ext cx="2016224" cy="847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4109FB57-83A4-4C6A-A779-1E20FFCA3EBF}"/>
              </a:ext>
            </a:extLst>
          </p:cNvPr>
          <p:cNvSpPr>
            <a:spLocks noGrp="1"/>
          </p:cNvSpPr>
          <p:nvPr>
            <p:ph type="title"/>
          </p:nvPr>
        </p:nvSpPr>
        <p:spPr/>
        <p:txBody>
          <a:bodyPr/>
          <a:lstStyle/>
          <a:p>
            <a:r>
              <a:rPr lang="en-GB" dirty="0"/>
              <a:t>Own Placement</a:t>
            </a:r>
          </a:p>
        </p:txBody>
      </p:sp>
      <p:pic>
        <p:nvPicPr>
          <p:cNvPr id="4" name="Picture 3">
            <a:extLst>
              <a:ext uri="{FF2B5EF4-FFF2-40B4-BE49-F238E27FC236}">
                <a16:creationId xmlns:a16="http://schemas.microsoft.com/office/drawing/2014/main" id="{8E6A928C-4B7E-4928-9AB8-BD338D253DA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51520" y="1331640"/>
            <a:ext cx="3816424" cy="5337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BFF089C5-11D8-4BE1-B26C-4B7F521B37C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537727" y="1916832"/>
            <a:ext cx="4104456" cy="3843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8135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93516A-85A4-4178-A66B-95640CA2F9A6}"/>
              </a:ext>
            </a:extLst>
          </p:cNvPr>
          <p:cNvSpPr>
            <a:spLocks noGrp="1"/>
          </p:cNvSpPr>
          <p:nvPr>
            <p:ph type="title"/>
          </p:nvPr>
        </p:nvSpPr>
        <p:spPr/>
        <p:txBody>
          <a:bodyPr>
            <a:normAutofit/>
          </a:bodyPr>
          <a:lstStyle/>
          <a:p>
            <a:r>
              <a:rPr lang="en-GB" dirty="0"/>
              <a:t>The Online Process</a:t>
            </a:r>
          </a:p>
        </p:txBody>
      </p:sp>
      <p:sp>
        <p:nvSpPr>
          <p:cNvPr id="4" name="Rectangle 3">
            <a:extLst>
              <a:ext uri="{FF2B5EF4-FFF2-40B4-BE49-F238E27FC236}">
                <a16:creationId xmlns:a16="http://schemas.microsoft.com/office/drawing/2014/main" id="{9A01CAB1-14DD-46DD-B26C-E44F743938DB}"/>
              </a:ext>
            </a:extLst>
          </p:cNvPr>
          <p:cNvSpPr/>
          <p:nvPr/>
        </p:nvSpPr>
        <p:spPr>
          <a:xfrm>
            <a:off x="899592" y="1707679"/>
            <a:ext cx="3672408" cy="497185"/>
          </a:xfrm>
          <a:prstGeom prst="rect">
            <a:avLst/>
          </a:prstGeom>
          <a:no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082020E3-9BC6-4259-838E-8A4145D4DE7E}"/>
              </a:ext>
            </a:extLst>
          </p:cNvPr>
          <p:cNvSpPr/>
          <p:nvPr/>
        </p:nvSpPr>
        <p:spPr>
          <a:xfrm>
            <a:off x="894284" y="2424112"/>
            <a:ext cx="3672408" cy="497185"/>
          </a:xfrm>
          <a:prstGeom prst="rect">
            <a:avLst/>
          </a:prstGeom>
          <a:no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4E383744-5BEE-419F-BEF8-F58C373076EC}"/>
              </a:ext>
            </a:extLst>
          </p:cNvPr>
          <p:cNvSpPr/>
          <p:nvPr/>
        </p:nvSpPr>
        <p:spPr>
          <a:xfrm>
            <a:off x="894284" y="3133999"/>
            <a:ext cx="3672408" cy="497185"/>
          </a:xfrm>
          <a:prstGeom prst="rect">
            <a:avLst/>
          </a:prstGeom>
          <a:no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B5A2366D-E5CE-4106-8803-7340A8605F8B}"/>
              </a:ext>
            </a:extLst>
          </p:cNvPr>
          <p:cNvSpPr/>
          <p:nvPr/>
        </p:nvSpPr>
        <p:spPr>
          <a:xfrm>
            <a:off x="894284" y="3850432"/>
            <a:ext cx="3672408" cy="497185"/>
          </a:xfrm>
          <a:prstGeom prst="rect">
            <a:avLst/>
          </a:prstGeom>
          <a:no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7DAC5E46-BF4B-48CC-843B-747F82087F6E}"/>
              </a:ext>
            </a:extLst>
          </p:cNvPr>
          <p:cNvSpPr/>
          <p:nvPr/>
        </p:nvSpPr>
        <p:spPr>
          <a:xfrm>
            <a:off x="894284" y="4560319"/>
            <a:ext cx="3672408" cy="497185"/>
          </a:xfrm>
          <a:prstGeom prst="rect">
            <a:avLst/>
          </a:prstGeom>
          <a:no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1028" name="Picture 4" descr="Related image">
            <a:extLst>
              <a:ext uri="{FF2B5EF4-FFF2-40B4-BE49-F238E27FC236}">
                <a16:creationId xmlns:a16="http://schemas.microsoft.com/office/drawing/2014/main" id="{7BA248FC-A398-4780-9586-FC51C1A782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1749760"/>
            <a:ext cx="404664" cy="40466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FB59E98-621D-4C48-970D-E38C6C963E99}"/>
              </a:ext>
            </a:extLst>
          </p:cNvPr>
          <p:cNvSpPr txBox="1"/>
          <p:nvPr/>
        </p:nvSpPr>
        <p:spPr>
          <a:xfrm>
            <a:off x="1547664" y="1749760"/>
            <a:ext cx="3019028" cy="369332"/>
          </a:xfrm>
          <a:prstGeom prst="rect">
            <a:avLst/>
          </a:prstGeom>
          <a:noFill/>
        </p:spPr>
        <p:txBody>
          <a:bodyPr wrap="square" rtlCol="0">
            <a:spAutoFit/>
          </a:bodyPr>
          <a:lstStyle/>
          <a:p>
            <a:r>
              <a:rPr lang="en-GB" dirty="0"/>
              <a:t>Learners Search and Apply</a:t>
            </a:r>
          </a:p>
        </p:txBody>
      </p:sp>
      <p:pic>
        <p:nvPicPr>
          <p:cNvPr id="1030" name="Picture 6" descr="Related image">
            <a:extLst>
              <a:ext uri="{FF2B5EF4-FFF2-40B4-BE49-F238E27FC236}">
                <a16:creationId xmlns:a16="http://schemas.microsoft.com/office/drawing/2014/main" id="{9E02D7B2-691D-40B0-AA02-E399844EEFD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3716" y="2461455"/>
            <a:ext cx="504056" cy="42804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90EB6FB-EB60-41A4-8279-7A482AF3DDC8}"/>
              </a:ext>
            </a:extLst>
          </p:cNvPr>
          <p:cNvSpPr txBox="1"/>
          <p:nvPr/>
        </p:nvSpPr>
        <p:spPr>
          <a:xfrm>
            <a:off x="1387807" y="2454850"/>
            <a:ext cx="3788162" cy="369332"/>
          </a:xfrm>
          <a:prstGeom prst="rect">
            <a:avLst/>
          </a:prstGeom>
          <a:noFill/>
        </p:spPr>
        <p:txBody>
          <a:bodyPr wrap="square" lIns="91440" tIns="45720" rIns="91440" bIns="45720" rtlCol="0" anchor="t">
            <a:spAutoFit/>
          </a:bodyPr>
          <a:lstStyle/>
          <a:p>
            <a:r>
              <a:rPr lang="en-GB" sz="1600" dirty="0"/>
              <a:t>Some employers ask for applicatio</a:t>
            </a:r>
            <a:r>
              <a:rPr lang="en-GB" dirty="0"/>
              <a:t>ns</a:t>
            </a:r>
          </a:p>
        </p:txBody>
      </p:sp>
      <p:sp>
        <p:nvSpPr>
          <p:cNvPr id="18" name="Arrow: Right 17">
            <a:extLst>
              <a:ext uri="{FF2B5EF4-FFF2-40B4-BE49-F238E27FC236}">
                <a16:creationId xmlns:a16="http://schemas.microsoft.com/office/drawing/2014/main" id="{4FBFE27B-48AD-47F7-8D20-88253AE9FCC0}"/>
              </a:ext>
            </a:extLst>
          </p:cNvPr>
          <p:cNvSpPr/>
          <p:nvPr/>
        </p:nvSpPr>
        <p:spPr>
          <a:xfrm>
            <a:off x="4701555" y="2526803"/>
            <a:ext cx="1245815"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32" name="Picture 8" descr="Image result for employer decides clip art">
            <a:extLst>
              <a:ext uri="{FF2B5EF4-FFF2-40B4-BE49-F238E27FC236}">
                <a16:creationId xmlns:a16="http://schemas.microsoft.com/office/drawing/2014/main" id="{FD17903F-484E-496B-8FE6-E9B1D355535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3716" y="3218197"/>
            <a:ext cx="441779" cy="41969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81851F0E-A2FD-42A7-BBDE-4BC122A17DB2}"/>
              </a:ext>
            </a:extLst>
          </p:cNvPr>
          <p:cNvSpPr txBox="1"/>
          <p:nvPr/>
        </p:nvSpPr>
        <p:spPr>
          <a:xfrm>
            <a:off x="1547664" y="3218197"/>
            <a:ext cx="2736304" cy="369332"/>
          </a:xfrm>
          <a:prstGeom prst="rect">
            <a:avLst/>
          </a:prstGeom>
          <a:noFill/>
        </p:spPr>
        <p:txBody>
          <a:bodyPr wrap="square" rtlCol="0">
            <a:spAutoFit/>
          </a:bodyPr>
          <a:lstStyle/>
          <a:p>
            <a:r>
              <a:rPr lang="en-GB" dirty="0"/>
              <a:t>Employer Decides</a:t>
            </a:r>
          </a:p>
        </p:txBody>
      </p:sp>
      <p:pic>
        <p:nvPicPr>
          <p:cNvPr id="1034" name="Picture 10" descr="Image result for confirmed">
            <a:extLst>
              <a:ext uri="{FF2B5EF4-FFF2-40B4-BE49-F238E27FC236}">
                <a16:creationId xmlns:a16="http://schemas.microsoft.com/office/drawing/2014/main" id="{B0F868D3-5989-4D69-8496-A3E13069456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3716" y="3937992"/>
            <a:ext cx="427112" cy="427112"/>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E73DDC14-4537-40B3-91A5-8B74D65C538A}"/>
              </a:ext>
            </a:extLst>
          </p:cNvPr>
          <p:cNvSpPr txBox="1"/>
          <p:nvPr/>
        </p:nvSpPr>
        <p:spPr>
          <a:xfrm>
            <a:off x="1547664" y="3908714"/>
            <a:ext cx="2736304" cy="369332"/>
          </a:xfrm>
          <a:prstGeom prst="rect">
            <a:avLst/>
          </a:prstGeom>
          <a:noFill/>
        </p:spPr>
        <p:txBody>
          <a:bodyPr wrap="square" rtlCol="0">
            <a:spAutoFit/>
          </a:bodyPr>
          <a:lstStyle/>
          <a:p>
            <a:r>
              <a:rPr lang="en-GB" dirty="0"/>
              <a:t>Placement Confirmed</a:t>
            </a:r>
          </a:p>
        </p:txBody>
      </p:sp>
      <p:pic>
        <p:nvPicPr>
          <p:cNvPr id="1040" name="Picture 16" descr="Image result for job interview clipart">
            <a:extLst>
              <a:ext uri="{FF2B5EF4-FFF2-40B4-BE49-F238E27FC236}">
                <a16:creationId xmlns:a16="http://schemas.microsoft.com/office/drawing/2014/main" id="{6686AEBD-750F-4BBB-8DA5-1B013CE9AE1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2937" y="4632049"/>
            <a:ext cx="580107" cy="353724"/>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B5FB67D2-BB2E-40CE-857B-3E69F3635315}"/>
              </a:ext>
            </a:extLst>
          </p:cNvPr>
          <p:cNvSpPr txBox="1"/>
          <p:nvPr/>
        </p:nvSpPr>
        <p:spPr>
          <a:xfrm>
            <a:off x="1547664" y="4632049"/>
            <a:ext cx="2808312" cy="369332"/>
          </a:xfrm>
          <a:prstGeom prst="rect">
            <a:avLst/>
          </a:prstGeom>
          <a:noFill/>
        </p:spPr>
        <p:txBody>
          <a:bodyPr wrap="square" rtlCol="0">
            <a:spAutoFit/>
          </a:bodyPr>
          <a:lstStyle/>
          <a:p>
            <a:r>
              <a:rPr lang="en-GB" dirty="0"/>
              <a:t>Schedule an Interview</a:t>
            </a:r>
          </a:p>
        </p:txBody>
      </p:sp>
      <p:pic>
        <p:nvPicPr>
          <p:cNvPr id="1046" name="Picture 22" descr="Image result for application form clip art">
            <a:extLst>
              <a:ext uri="{FF2B5EF4-FFF2-40B4-BE49-F238E27FC236}">
                <a16:creationId xmlns:a16="http://schemas.microsoft.com/office/drawing/2014/main" id="{9495FDD2-A52C-47F5-AF18-A10453910A94}"/>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2318" t="9236" r="14683" b="8001"/>
          <a:stretch/>
        </p:blipFill>
        <p:spPr bwMode="auto">
          <a:xfrm>
            <a:off x="6228184" y="1659810"/>
            <a:ext cx="1476216" cy="1939343"/>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a:extLst>
              <a:ext uri="{FF2B5EF4-FFF2-40B4-BE49-F238E27FC236}">
                <a16:creationId xmlns:a16="http://schemas.microsoft.com/office/drawing/2014/main" id="{0D07D24B-C149-429D-AE2E-BF31982C1F90}"/>
              </a:ext>
            </a:extLst>
          </p:cNvPr>
          <p:cNvSpPr/>
          <p:nvPr/>
        </p:nvSpPr>
        <p:spPr>
          <a:xfrm>
            <a:off x="5461821" y="4497046"/>
            <a:ext cx="2016224" cy="980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C8BF0CD8-EAE4-46D9-8A6A-4B300E5FB8C4}"/>
              </a:ext>
            </a:extLst>
          </p:cNvPr>
          <p:cNvSpPr txBox="1"/>
          <p:nvPr/>
        </p:nvSpPr>
        <p:spPr>
          <a:xfrm>
            <a:off x="5170758" y="4157595"/>
            <a:ext cx="3527180" cy="1569660"/>
          </a:xfrm>
          <a:prstGeom prst="rect">
            <a:avLst/>
          </a:prstGeom>
          <a:noFill/>
        </p:spPr>
        <p:txBody>
          <a:bodyPr wrap="square" lIns="91440" tIns="45720" rIns="91440" bIns="45720" rtlCol="0" anchor="t">
            <a:spAutoFit/>
          </a:bodyPr>
          <a:lstStyle/>
          <a:p>
            <a:r>
              <a:rPr lang="en-GB" sz="2400" b="1" dirty="0">
                <a:cs typeface="Calibri"/>
              </a:rPr>
              <a:t>Return the consent form to the school. Once this is done the process is complete!</a:t>
            </a:r>
            <a:endParaRPr lang="en-GB" sz="2400" b="1" dirty="0"/>
          </a:p>
        </p:txBody>
      </p:sp>
      <p:sp>
        <p:nvSpPr>
          <p:cNvPr id="9" name="TextBox 8">
            <a:extLst>
              <a:ext uri="{FF2B5EF4-FFF2-40B4-BE49-F238E27FC236}">
                <a16:creationId xmlns:a16="http://schemas.microsoft.com/office/drawing/2014/main" id="{7040641A-6B8F-CA7E-A35B-5EC12837CB75}"/>
              </a:ext>
            </a:extLst>
          </p:cNvPr>
          <p:cNvSpPr txBox="1"/>
          <p:nvPr/>
        </p:nvSpPr>
        <p:spPr>
          <a:xfrm>
            <a:off x="886305" y="5207143"/>
            <a:ext cx="3685330" cy="646331"/>
          </a:xfrm>
          <a:prstGeom prst="rect">
            <a:avLst/>
          </a:prstGeom>
          <a:noFill/>
          <a:ln w="12700">
            <a:solidFill>
              <a:schemeClr val="tx2"/>
            </a:solidFill>
          </a:ln>
        </p:spPr>
        <p:txBody>
          <a:bodyPr wrap="square" lIns="91440" tIns="45720" rIns="91440" bIns="45720" rtlCol="0" anchor="t">
            <a:spAutoFit/>
          </a:bodyPr>
          <a:lstStyle/>
          <a:p>
            <a:r>
              <a:rPr lang="en-GB" dirty="0"/>
              <a:t>A consent form will be printed and delivered to the student's tutor</a:t>
            </a:r>
          </a:p>
        </p:txBody>
      </p:sp>
    </p:spTree>
    <p:extLst>
      <p:ext uri="{BB962C8B-B14F-4D97-AF65-F5344CB8AC3E}">
        <p14:creationId xmlns:p14="http://schemas.microsoft.com/office/powerpoint/2010/main" val="174827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93516A-85A4-4178-A66B-95640CA2F9A6}"/>
              </a:ext>
            </a:extLst>
          </p:cNvPr>
          <p:cNvSpPr>
            <a:spLocks noGrp="1"/>
          </p:cNvSpPr>
          <p:nvPr>
            <p:ph type="title"/>
          </p:nvPr>
        </p:nvSpPr>
        <p:spPr/>
        <p:txBody>
          <a:bodyPr>
            <a:normAutofit/>
          </a:bodyPr>
          <a:lstStyle/>
          <a:p>
            <a:r>
              <a:rPr lang="en-GB" dirty="0"/>
              <a:t>The Online System</a:t>
            </a:r>
          </a:p>
        </p:txBody>
      </p:sp>
      <p:sp>
        <p:nvSpPr>
          <p:cNvPr id="6" name="Rectangle 5">
            <a:extLst>
              <a:ext uri="{FF2B5EF4-FFF2-40B4-BE49-F238E27FC236}">
                <a16:creationId xmlns:a16="http://schemas.microsoft.com/office/drawing/2014/main" id="{403A6936-93D5-4980-9911-81EBB3FEE3E6}"/>
              </a:ext>
            </a:extLst>
          </p:cNvPr>
          <p:cNvSpPr/>
          <p:nvPr/>
        </p:nvSpPr>
        <p:spPr>
          <a:xfrm>
            <a:off x="8172400" y="1556792"/>
            <a:ext cx="360040" cy="53012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33C0C4A7-A09A-4EFB-8257-1AB37C1A4182}"/>
              </a:ext>
            </a:extLst>
          </p:cNvPr>
          <p:cNvPicPr>
            <a:picLocks noChangeAspect="1"/>
          </p:cNvPicPr>
          <p:nvPr/>
        </p:nvPicPr>
        <p:blipFill>
          <a:blip r:embed="rId3"/>
          <a:stretch>
            <a:fillRect/>
          </a:stretch>
        </p:blipFill>
        <p:spPr>
          <a:xfrm>
            <a:off x="747530" y="1196752"/>
            <a:ext cx="7558828" cy="5661248"/>
          </a:xfrm>
          <a:prstGeom prst="rect">
            <a:avLst/>
          </a:prstGeom>
        </p:spPr>
      </p:pic>
    </p:spTree>
    <p:extLst>
      <p:ext uri="{BB962C8B-B14F-4D97-AF65-F5344CB8AC3E}">
        <p14:creationId xmlns:p14="http://schemas.microsoft.com/office/powerpoint/2010/main" val="3006451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93516A-85A4-4178-A66B-95640CA2F9A6}"/>
              </a:ext>
            </a:extLst>
          </p:cNvPr>
          <p:cNvSpPr>
            <a:spLocks noGrp="1"/>
          </p:cNvSpPr>
          <p:nvPr>
            <p:ph type="title"/>
          </p:nvPr>
        </p:nvSpPr>
        <p:spPr/>
        <p:txBody>
          <a:bodyPr>
            <a:normAutofit/>
          </a:bodyPr>
          <a:lstStyle/>
          <a:p>
            <a:r>
              <a:rPr lang="en-GB" dirty="0"/>
              <a:t>The Online System</a:t>
            </a:r>
          </a:p>
        </p:txBody>
      </p:sp>
      <p:pic>
        <p:nvPicPr>
          <p:cNvPr id="4" name="Picture 3">
            <a:extLst>
              <a:ext uri="{FF2B5EF4-FFF2-40B4-BE49-F238E27FC236}">
                <a16:creationId xmlns:a16="http://schemas.microsoft.com/office/drawing/2014/main" id="{4024145C-9606-49D6-B889-EAECADAD5531}"/>
              </a:ext>
            </a:extLst>
          </p:cNvPr>
          <p:cNvPicPr>
            <a:picLocks noChangeAspect="1"/>
          </p:cNvPicPr>
          <p:nvPr/>
        </p:nvPicPr>
        <p:blipFill rotWithShape="1">
          <a:blip r:embed="rId3"/>
          <a:srcRect l="26619" t="31932" r="9084" b="4178"/>
          <a:stretch/>
        </p:blipFill>
        <p:spPr>
          <a:xfrm>
            <a:off x="1025606" y="1186860"/>
            <a:ext cx="7092788" cy="5638373"/>
          </a:xfrm>
          <a:prstGeom prst="rect">
            <a:avLst/>
          </a:prstGeom>
        </p:spPr>
      </p:pic>
    </p:spTree>
    <p:extLst>
      <p:ext uri="{BB962C8B-B14F-4D97-AF65-F5344CB8AC3E}">
        <p14:creationId xmlns:p14="http://schemas.microsoft.com/office/powerpoint/2010/main" val="3094696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93516A-85A4-4178-A66B-95640CA2F9A6}"/>
              </a:ext>
            </a:extLst>
          </p:cNvPr>
          <p:cNvSpPr>
            <a:spLocks noGrp="1"/>
          </p:cNvSpPr>
          <p:nvPr>
            <p:ph type="title"/>
          </p:nvPr>
        </p:nvSpPr>
        <p:spPr/>
        <p:txBody>
          <a:bodyPr>
            <a:normAutofit/>
          </a:bodyPr>
          <a:lstStyle/>
          <a:p>
            <a:r>
              <a:rPr lang="en-GB" dirty="0"/>
              <a:t>The Online System</a:t>
            </a:r>
          </a:p>
        </p:txBody>
      </p:sp>
      <p:pic>
        <p:nvPicPr>
          <p:cNvPr id="2" name="Picture 1">
            <a:extLst>
              <a:ext uri="{FF2B5EF4-FFF2-40B4-BE49-F238E27FC236}">
                <a16:creationId xmlns:a16="http://schemas.microsoft.com/office/drawing/2014/main" id="{E3653F46-DEFD-411E-A011-3AFB4C0D5C39}"/>
              </a:ext>
            </a:extLst>
          </p:cNvPr>
          <p:cNvPicPr>
            <a:picLocks noChangeAspect="1"/>
          </p:cNvPicPr>
          <p:nvPr/>
        </p:nvPicPr>
        <p:blipFill>
          <a:blip r:embed="rId3"/>
          <a:stretch>
            <a:fillRect/>
          </a:stretch>
        </p:blipFill>
        <p:spPr>
          <a:xfrm>
            <a:off x="1445901" y="1124745"/>
            <a:ext cx="6114312" cy="5688632"/>
          </a:xfrm>
          <a:prstGeom prst="rect">
            <a:avLst/>
          </a:prstGeom>
        </p:spPr>
      </p:pic>
    </p:spTree>
    <p:extLst>
      <p:ext uri="{BB962C8B-B14F-4D97-AF65-F5344CB8AC3E}">
        <p14:creationId xmlns:p14="http://schemas.microsoft.com/office/powerpoint/2010/main" val="10594786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625</TotalTime>
  <Words>1564</Words>
  <Application>Microsoft Office PowerPoint</Application>
  <PresentationFormat>On-screen Show (4:3)</PresentationFormat>
  <Paragraphs>145</Paragraphs>
  <Slides>14</Slides>
  <Notes>11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Work Experience</vt:lpstr>
      <vt:lpstr>Why do it?</vt:lpstr>
      <vt:lpstr>Partnership with EBP South</vt:lpstr>
      <vt:lpstr>Two Different Pathways</vt:lpstr>
      <vt:lpstr>Own Placement</vt:lpstr>
      <vt:lpstr>The Online Process</vt:lpstr>
      <vt:lpstr>The Online System</vt:lpstr>
      <vt:lpstr>The Online System</vt:lpstr>
      <vt:lpstr>The Online System</vt:lpstr>
      <vt:lpstr>The Online System</vt:lpstr>
      <vt:lpstr>The Online System</vt:lpstr>
      <vt:lpstr>Last Messages</vt:lpstr>
      <vt:lpstr>Work Experience Dates</vt:lpstr>
      <vt:lpstr>Thank you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Lindsey McHugh</dc:creator>
  <cp:lastModifiedBy>Ian Saynor</cp:lastModifiedBy>
  <cp:revision>279</cp:revision>
  <cp:lastPrinted>2019-07-10T09:36:00Z</cp:lastPrinted>
  <dcterms:created xsi:type="dcterms:W3CDTF">2017-10-12T11:08:01Z</dcterms:created>
  <dcterms:modified xsi:type="dcterms:W3CDTF">2024-09-23T11:12:46Z</dcterms:modified>
</cp:coreProperties>
</file>