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01" r:id="rId6"/>
  </p:sldMasterIdLst>
  <p:notesMasterIdLst>
    <p:notesMasterId r:id="rId67"/>
  </p:notesMasterIdLst>
  <p:sldIdLst>
    <p:sldId id="3897" r:id="rId7"/>
    <p:sldId id="3898" r:id="rId8"/>
    <p:sldId id="3899" r:id="rId9"/>
    <p:sldId id="3900" r:id="rId10"/>
    <p:sldId id="3901" r:id="rId11"/>
    <p:sldId id="3902" r:id="rId12"/>
    <p:sldId id="276" r:id="rId13"/>
    <p:sldId id="3903" r:id="rId14"/>
    <p:sldId id="278" r:id="rId15"/>
    <p:sldId id="3904" r:id="rId16"/>
    <p:sldId id="256" r:id="rId17"/>
    <p:sldId id="283" r:id="rId18"/>
    <p:sldId id="289" r:id="rId19"/>
    <p:sldId id="284" r:id="rId20"/>
    <p:sldId id="285" r:id="rId21"/>
    <p:sldId id="286" r:id="rId22"/>
    <p:sldId id="290" r:id="rId23"/>
    <p:sldId id="291" r:id="rId24"/>
    <p:sldId id="292" r:id="rId25"/>
    <p:sldId id="294" r:id="rId26"/>
    <p:sldId id="288" r:id="rId27"/>
    <p:sldId id="3887" r:id="rId28"/>
    <p:sldId id="3888" r:id="rId29"/>
    <p:sldId id="3889" r:id="rId30"/>
    <p:sldId id="3890" r:id="rId31"/>
    <p:sldId id="262" r:id="rId32"/>
    <p:sldId id="265" r:id="rId33"/>
    <p:sldId id="277" r:id="rId34"/>
    <p:sldId id="264" r:id="rId35"/>
    <p:sldId id="3891" r:id="rId36"/>
    <p:sldId id="267" r:id="rId37"/>
    <p:sldId id="268" r:id="rId38"/>
    <p:sldId id="269" r:id="rId39"/>
    <p:sldId id="270" r:id="rId40"/>
    <p:sldId id="3892" r:id="rId41"/>
    <p:sldId id="3893" r:id="rId42"/>
    <p:sldId id="3894" r:id="rId43"/>
    <p:sldId id="295" r:id="rId44"/>
    <p:sldId id="296" r:id="rId45"/>
    <p:sldId id="271" r:id="rId46"/>
    <p:sldId id="3895" r:id="rId47"/>
    <p:sldId id="3896" r:id="rId48"/>
    <p:sldId id="272" r:id="rId49"/>
    <p:sldId id="273" r:id="rId50"/>
    <p:sldId id="274" r:id="rId51"/>
    <p:sldId id="275" r:id="rId52"/>
    <p:sldId id="293" r:id="rId53"/>
    <p:sldId id="3825" r:id="rId54"/>
    <p:sldId id="3826" r:id="rId55"/>
    <p:sldId id="3885" r:id="rId56"/>
    <p:sldId id="3881" r:id="rId57"/>
    <p:sldId id="3882" r:id="rId58"/>
    <p:sldId id="3883" r:id="rId59"/>
    <p:sldId id="3886" r:id="rId60"/>
    <p:sldId id="257" r:id="rId61"/>
    <p:sldId id="258" r:id="rId62"/>
    <p:sldId id="259" r:id="rId63"/>
    <p:sldId id="260" r:id="rId64"/>
    <p:sldId id="261" r:id="rId65"/>
    <p:sldId id="3905"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EDB88-3452-88A8-AFAA-4193A6C1E6A7}" v="2" dt="2024-09-19T15:40:47.109"/>
    <p1510:client id="{4FAA038A-AEF7-FD9A-A217-09E850E1FD45}" v="7" dt="2024-09-19T15:34:12.713"/>
    <p1510:client id="{59850F8D-8214-12B6-8650-93C6C1BEAEA4}" v="28" dt="2024-09-19T12:59:46.584"/>
    <p1510:client id="{B7D70C43-FF43-759E-BA5D-D7FD70D7964F}" v="34" dt="2024-09-19T14:49:05.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Holligan" userId="S::cholligan@perins.hants.sch.uk::6442111f-2a11-41a7-9dac-5bc2be2c5911" providerId="AD" clId="Web-{59850F8D-8214-12B6-8650-93C6C1BEAEA4}"/>
    <pc:docChg chg="modSld">
      <pc:chgData name="Mr Holligan" userId="S::cholligan@perins.hants.sch.uk::6442111f-2a11-41a7-9dac-5bc2be2c5911" providerId="AD" clId="Web-{59850F8D-8214-12B6-8650-93C6C1BEAEA4}" dt="2024-09-19T12:59:45.178" v="25"/>
      <pc:docMkLst>
        <pc:docMk/>
      </pc:docMkLst>
      <pc:sldChg chg="modSp">
        <pc:chgData name="Mr Holligan" userId="S::cholligan@perins.hants.sch.uk::6442111f-2a11-41a7-9dac-5bc2be2c5911" providerId="AD" clId="Web-{59850F8D-8214-12B6-8650-93C6C1BEAEA4}" dt="2024-09-19T12:59:45.178" v="25"/>
        <pc:sldMkLst>
          <pc:docMk/>
          <pc:sldMk cId="2904053059" sldId="283"/>
        </pc:sldMkLst>
        <pc:graphicFrameChg chg="mod modGraphic">
          <ac:chgData name="Mr Holligan" userId="S::cholligan@perins.hants.sch.uk::6442111f-2a11-41a7-9dac-5bc2be2c5911" providerId="AD" clId="Web-{59850F8D-8214-12B6-8650-93C6C1BEAEA4}" dt="2024-09-19T12:59:45.178" v="25"/>
          <ac:graphicFrameMkLst>
            <pc:docMk/>
            <pc:sldMk cId="2904053059" sldId="283"/>
            <ac:graphicFrameMk id="6" creationId="{5E6E6730-DD43-9FC7-2A47-F422ABC47C6B}"/>
          </ac:graphicFrameMkLst>
        </pc:graphicFrameChg>
      </pc:sldChg>
    </pc:docChg>
  </pc:docChgLst>
  <pc:docChgLst>
    <pc:chgData name="Mr Holligan" userId="S::cholligan@perins.hants.sch.uk::6442111f-2a11-41a7-9dac-5bc2be2c5911" providerId="AD" clId="Web-{B7D70C43-FF43-759E-BA5D-D7FD70D7964F}"/>
    <pc:docChg chg="addSld delSld">
      <pc:chgData name="Mr Holligan" userId="S::cholligan@perins.hants.sch.uk::6442111f-2a11-41a7-9dac-5bc2be2c5911" providerId="AD" clId="Web-{B7D70C43-FF43-759E-BA5D-D7FD70D7964F}" dt="2024-09-19T14:49:00.143" v="1"/>
      <pc:docMkLst>
        <pc:docMk/>
      </pc:docMkLst>
      <pc:sldChg chg="add del">
        <pc:chgData name="Mr Holligan" userId="S::cholligan@perins.hants.sch.uk::6442111f-2a11-41a7-9dac-5bc2be2c5911" providerId="AD" clId="Web-{B7D70C43-FF43-759E-BA5D-D7FD70D7964F}" dt="2024-09-19T14:49:00.143" v="1"/>
        <pc:sldMkLst>
          <pc:docMk/>
          <pc:sldMk cId="1181444009" sldId="265"/>
        </pc:sldMkLst>
      </pc:sldChg>
    </pc:docChg>
  </pc:docChgLst>
  <pc:docChgLst>
    <pc:chgData name="Mr L Adams" userId="S::ladams@perins.hants.sch.uk::733e07b7-f5e8-4cc7-bfac-d69ab8182037" providerId="AD" clId="Web-{4FAA038A-AEF7-FD9A-A217-09E850E1FD45}"/>
    <pc:docChg chg="modSld">
      <pc:chgData name="Mr L Adams" userId="S::ladams@perins.hants.sch.uk::733e07b7-f5e8-4cc7-bfac-d69ab8182037" providerId="AD" clId="Web-{4FAA038A-AEF7-FD9A-A217-09E850E1FD45}" dt="2024-09-19T15:34:12.713" v="5"/>
      <pc:docMkLst>
        <pc:docMk/>
      </pc:docMkLst>
      <pc:sldChg chg="mod modShow">
        <pc:chgData name="Mr L Adams" userId="S::ladams@perins.hants.sch.uk::733e07b7-f5e8-4cc7-bfac-d69ab8182037" providerId="AD" clId="Web-{4FAA038A-AEF7-FD9A-A217-09E850E1FD45}" dt="2024-09-19T15:34:00.088" v="2"/>
        <pc:sldMkLst>
          <pc:docMk/>
          <pc:sldMk cId="3793132198" sldId="271"/>
        </pc:sldMkLst>
      </pc:sldChg>
      <pc:sldChg chg="modSp mod modShow">
        <pc:chgData name="Mr L Adams" userId="S::ladams@perins.hants.sch.uk::733e07b7-f5e8-4cc7-bfac-d69ab8182037" providerId="AD" clId="Web-{4FAA038A-AEF7-FD9A-A217-09E850E1FD45}" dt="2024-09-19T15:34:05.979" v="3"/>
        <pc:sldMkLst>
          <pc:docMk/>
          <pc:sldMk cId="1413521670" sldId="273"/>
        </pc:sldMkLst>
        <pc:spChg chg="mod">
          <ac:chgData name="Mr L Adams" userId="S::ladams@perins.hants.sch.uk::733e07b7-f5e8-4cc7-bfac-d69ab8182037" providerId="AD" clId="Web-{4FAA038A-AEF7-FD9A-A217-09E850E1FD45}" dt="2024-09-19T07:23:00.600" v="0" actId="20577"/>
          <ac:spMkLst>
            <pc:docMk/>
            <pc:sldMk cId="1413521670" sldId="273"/>
            <ac:spMk id="5" creationId="{488644F0-A2F0-99C5-51D9-FEF3E4403FBB}"/>
          </ac:spMkLst>
        </pc:spChg>
      </pc:sldChg>
      <pc:sldChg chg="mod modShow">
        <pc:chgData name="Mr L Adams" userId="S::ladams@perins.hants.sch.uk::733e07b7-f5e8-4cc7-bfac-d69ab8182037" providerId="AD" clId="Web-{4FAA038A-AEF7-FD9A-A217-09E850E1FD45}" dt="2024-09-19T15:34:08.479" v="4"/>
        <pc:sldMkLst>
          <pc:docMk/>
          <pc:sldMk cId="3703033609" sldId="274"/>
        </pc:sldMkLst>
      </pc:sldChg>
      <pc:sldChg chg="mod modShow">
        <pc:chgData name="Mr L Adams" userId="S::ladams@perins.hants.sch.uk::733e07b7-f5e8-4cc7-bfac-d69ab8182037" providerId="AD" clId="Web-{4FAA038A-AEF7-FD9A-A217-09E850E1FD45}" dt="2024-09-19T15:34:12.713" v="5"/>
        <pc:sldMkLst>
          <pc:docMk/>
          <pc:sldMk cId="499383541" sldId="275"/>
        </pc:sldMkLst>
      </pc:sldChg>
    </pc:docChg>
  </pc:docChgLst>
  <pc:docChgLst>
    <pc:chgData name="Mr C Rait" userId="S::crait@perins.hants.sch.uk::f50a6325-23f4-4ed8-9584-bab2f40d5c62" providerId="AD" clId="Web-{1D6EDB88-3452-88A8-AFAA-4193A6C1E6A7}"/>
    <pc:docChg chg="addSld modSld">
      <pc:chgData name="Mr C Rait" userId="S::crait@perins.hants.sch.uk::f50a6325-23f4-4ed8-9584-bab2f40d5c62" providerId="AD" clId="Web-{1D6EDB88-3452-88A8-AFAA-4193A6C1E6A7}" dt="2024-09-19T15:40:47.109" v="1" actId="20577"/>
      <pc:docMkLst>
        <pc:docMk/>
      </pc:docMkLst>
      <pc:sldChg chg="modSp add replId">
        <pc:chgData name="Mr C Rait" userId="S::crait@perins.hants.sch.uk::f50a6325-23f4-4ed8-9584-bab2f40d5c62" providerId="AD" clId="Web-{1D6EDB88-3452-88A8-AFAA-4193A6C1E6A7}" dt="2024-09-19T15:40:47.109" v="1" actId="20577"/>
        <pc:sldMkLst>
          <pc:docMk/>
          <pc:sldMk cId="1046707105" sldId="3905"/>
        </pc:sldMkLst>
        <pc:spChg chg="mod">
          <ac:chgData name="Mr C Rait" userId="S::crait@perins.hants.sch.uk::f50a6325-23f4-4ed8-9584-bab2f40d5c62" providerId="AD" clId="Web-{1D6EDB88-3452-88A8-AFAA-4193A6C1E6A7}" dt="2024-09-19T15:40:47.109" v="1" actId="20577"/>
          <ac:spMkLst>
            <pc:docMk/>
            <pc:sldMk cId="1046707105" sldId="3905"/>
            <ac:spMk id="3" creationId="{90D467DB-815A-4F6F-7D85-5921738C96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3D53-7B50-4B07-B189-963B300DC39A}" type="datetimeFigureOut">
              <a:rPr lang="en-GB" smtClean="0"/>
              <a:t>19/09/2024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972D3-944D-4A9B-A009-0D14AB4FED34}" type="slidenum">
              <a:rPr lang="en-GB" smtClean="0"/>
              <a:t>‹#›</a:t>
            </a:fld>
            <a:endParaRPr lang="en-GB"/>
          </a:p>
        </p:txBody>
      </p:sp>
    </p:spTree>
    <p:extLst>
      <p:ext uri="{BB962C8B-B14F-4D97-AF65-F5344CB8AC3E}">
        <p14:creationId xmlns:p14="http://schemas.microsoft.com/office/powerpoint/2010/main" val="1678078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a:t>
            </a:fld>
            <a:endParaRPr lang="en-GB"/>
          </a:p>
        </p:txBody>
      </p:sp>
    </p:spTree>
    <p:extLst>
      <p:ext uri="{BB962C8B-B14F-4D97-AF65-F5344CB8AC3E}">
        <p14:creationId xmlns:p14="http://schemas.microsoft.com/office/powerpoint/2010/main" val="252559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19</a:t>
            </a:fld>
            <a:endParaRPr lang="en-GB"/>
          </a:p>
        </p:txBody>
      </p:sp>
    </p:spTree>
    <p:extLst>
      <p:ext uri="{BB962C8B-B14F-4D97-AF65-F5344CB8AC3E}">
        <p14:creationId xmlns:p14="http://schemas.microsoft.com/office/powerpoint/2010/main" val="418802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20</a:t>
            </a:fld>
            <a:endParaRPr lang="en-GB"/>
          </a:p>
        </p:txBody>
      </p:sp>
    </p:spTree>
    <p:extLst>
      <p:ext uri="{BB962C8B-B14F-4D97-AF65-F5344CB8AC3E}">
        <p14:creationId xmlns:p14="http://schemas.microsoft.com/office/powerpoint/2010/main" val="98812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 in answers to pop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AC6E6-714A-491E-B4D8-98B69CFA23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0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 bring an</a:t>
            </a:r>
            <a:r>
              <a:rPr lang="en-GB" baseline="0"/>
              <a:t> example of a checklist from </a:t>
            </a:r>
            <a:r>
              <a:rPr lang="en-GB" baseline="0" err="1"/>
              <a:t>Kerboodle</a:t>
            </a:r>
            <a:r>
              <a:rPr lang="en-GB" baseline="0"/>
              <a:t> ( 1 for each family)</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AC6E6-714A-491E-B4D8-98B69CFA23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28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 bring a 4 point plan (one for each</a:t>
            </a:r>
            <a:r>
              <a:rPr lang="en-GB" baseline="0"/>
              <a:t> family)</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AC6E6-714A-491E-B4D8-98B69CFA23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04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 bring some flash cards to demo</a:t>
            </a:r>
            <a:r>
              <a:rPr lang="en-GB" baseline="0"/>
              <a:t>/get people to use.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FAC6E6-714A-491E-B4D8-98B69CFA23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322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41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95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46c5654882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46c5654882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Launched in early 2018 in the UK we now have over 6 million students and 350,000 teachers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With a mission to make a free and high quality education accessible to all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Seneca Learning is a free learning platform which offers curriculum specific content and interactive questions to keep students engage and improve learning outcomes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Seneca is an interactive platform that explains the information and concepts students need to know together with a variety of questions designed to improve their understanding.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Seneca courses are adaptive so students will see different questions depending on how the student has answered previous question, to give each student an individualised learning path.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differentiation allows each student to study at their own pace and means that every learner irrespective of background or opportunity can use seneca for effective independent study.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To maximise engagement seneca uses different types of question and a variety of media to increase enjoyment and boost student participation whether students are in class or at home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a teacher its easy to get started with Seneca so lets move on to the platform log in and take a tour.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46c5654882_5_2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 name="Google Shape;72;g146c5654882_5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11</a:t>
            </a:fld>
            <a:endParaRPr lang="en-GB"/>
          </a:p>
        </p:txBody>
      </p:sp>
    </p:spTree>
    <p:extLst>
      <p:ext uri="{BB962C8B-B14F-4D97-AF65-F5344CB8AC3E}">
        <p14:creationId xmlns:p14="http://schemas.microsoft.com/office/powerpoint/2010/main" val="4251176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6c5654882_5_2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g146c5654882_5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46c5654882_5_2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g146c5654882_5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46c5654882_5_2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g146c5654882_5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46c5654882_5_2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g146c5654882_5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12</a:t>
            </a:fld>
            <a:endParaRPr lang="en-GB"/>
          </a:p>
        </p:txBody>
      </p:sp>
    </p:spTree>
    <p:extLst>
      <p:ext uri="{BB962C8B-B14F-4D97-AF65-F5344CB8AC3E}">
        <p14:creationId xmlns:p14="http://schemas.microsoft.com/office/powerpoint/2010/main" val="215866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13</a:t>
            </a:fld>
            <a:endParaRPr lang="en-GB"/>
          </a:p>
        </p:txBody>
      </p:sp>
    </p:spTree>
    <p:extLst>
      <p:ext uri="{BB962C8B-B14F-4D97-AF65-F5344CB8AC3E}">
        <p14:creationId xmlns:p14="http://schemas.microsoft.com/office/powerpoint/2010/main" val="290419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14</a:t>
            </a:fld>
            <a:endParaRPr lang="en-GB"/>
          </a:p>
        </p:txBody>
      </p:sp>
    </p:spTree>
    <p:extLst>
      <p:ext uri="{BB962C8B-B14F-4D97-AF65-F5344CB8AC3E}">
        <p14:creationId xmlns:p14="http://schemas.microsoft.com/office/powerpoint/2010/main" val="37159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15</a:t>
            </a:fld>
            <a:endParaRPr lang="en-GB"/>
          </a:p>
        </p:txBody>
      </p:sp>
    </p:spTree>
    <p:extLst>
      <p:ext uri="{BB962C8B-B14F-4D97-AF65-F5344CB8AC3E}">
        <p14:creationId xmlns:p14="http://schemas.microsoft.com/office/powerpoint/2010/main" val="143422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16</a:t>
            </a:fld>
            <a:endParaRPr lang="en-GB"/>
          </a:p>
        </p:txBody>
      </p:sp>
    </p:spTree>
    <p:extLst>
      <p:ext uri="{BB962C8B-B14F-4D97-AF65-F5344CB8AC3E}">
        <p14:creationId xmlns:p14="http://schemas.microsoft.com/office/powerpoint/2010/main" val="428286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17</a:t>
            </a:fld>
            <a:endParaRPr lang="en-GB"/>
          </a:p>
        </p:txBody>
      </p:sp>
    </p:spTree>
    <p:extLst>
      <p:ext uri="{BB962C8B-B14F-4D97-AF65-F5344CB8AC3E}">
        <p14:creationId xmlns:p14="http://schemas.microsoft.com/office/powerpoint/2010/main" val="357765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972D3-944D-4A9B-A009-0D14AB4FED34}" type="slidenum">
              <a:rPr lang="en-GB" smtClean="0"/>
              <a:t>18</a:t>
            </a:fld>
            <a:endParaRPr lang="en-GB"/>
          </a:p>
        </p:txBody>
      </p:sp>
    </p:spTree>
    <p:extLst>
      <p:ext uri="{BB962C8B-B14F-4D97-AF65-F5344CB8AC3E}">
        <p14:creationId xmlns:p14="http://schemas.microsoft.com/office/powerpoint/2010/main" val="67922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fld id="{9BF21056-9ECB-4561-8B08-DF51F83A27E4}" type="datetimeFigureOut">
              <a:rPr lang="en-GB" smtClean="0"/>
              <a:t>19/09/2024</a:t>
            </a:fld>
            <a:endParaRPr lang="en-GB"/>
          </a:p>
        </p:txBody>
      </p:sp>
      <p:sp>
        <p:nvSpPr>
          <p:cNvPr id="8" name="Slide Number Placeholder 7"/>
          <p:cNvSpPr>
            <a:spLocks noGrp="1"/>
          </p:cNvSpPr>
          <p:nvPr>
            <p:ph type="sldNum" sz="quarter" idx="11"/>
          </p:nvPr>
        </p:nvSpPr>
        <p:spPr/>
        <p:txBody>
          <a:bodyPr/>
          <a:lstStyle/>
          <a:p>
            <a:fld id="{77736F07-01CA-4A44-92F4-5B3B31908690}"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21056-9ECB-4561-8B08-DF51F83A27E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21056-9ECB-4561-8B08-DF51F83A27E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3000375" y="1087404"/>
            <a:ext cx="6143625"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30468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3969261" y="2"/>
            <a:ext cx="1709807"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7656521" y="2"/>
            <a:ext cx="85130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176783" y="514899"/>
            <a:ext cx="1795013"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1" y="2949740"/>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644334" y="4713857"/>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3819906" y="2743200"/>
            <a:ext cx="4944618" cy="2386584"/>
          </a:xfrm>
        </p:spPr>
        <p:txBody>
          <a:bodyPr rtlCol="0" anchor="b"/>
          <a:lstStyle>
            <a:lvl1pPr algn="r">
              <a:defRPr sz="45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3819906" y="5221224"/>
            <a:ext cx="4944618" cy="996696"/>
          </a:xfrm>
        </p:spPr>
        <p:txBody>
          <a:bodyPr rtlCol="0"/>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n-GB" noProof="0"/>
              <a:t>Click to edit Master subtitle style</a:t>
            </a:r>
          </a:p>
        </p:txBody>
      </p:sp>
    </p:spTree>
    <p:extLst>
      <p:ext uri="{BB962C8B-B14F-4D97-AF65-F5344CB8AC3E}">
        <p14:creationId xmlns:p14="http://schemas.microsoft.com/office/powerpoint/2010/main" val="3324490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366892"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6512791" y="941149"/>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877824" y="1399032"/>
            <a:ext cx="2427732" cy="4069080"/>
          </a:xfrm>
        </p:spPr>
        <p:txBody>
          <a:bodyPr rtlCol="0"/>
          <a:lstStyle>
            <a:lvl1pPr algn="ctr">
              <a:defRPr>
                <a:solidFill>
                  <a:schemeClr val="bg1"/>
                </a:solidFill>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341114" y="1527048"/>
            <a:ext cx="3833622" cy="3931920"/>
          </a:xfrm>
        </p:spPr>
        <p:txBody>
          <a:bodyPr rtlCol="0" anchor="ctr"/>
          <a:lstStyle>
            <a:lvl1pPr marL="0" indent="0">
              <a:buNone/>
              <a:defRPr/>
            </a:lvl1pPr>
            <a:lvl2pPr marL="171450">
              <a:defRPr/>
            </a:lvl2pPr>
            <a:lvl3pPr marL="342900">
              <a:defRPr/>
            </a:lvl3pPr>
            <a:lvl4pPr>
              <a:buNone/>
              <a:defRPr/>
            </a:lvl4pPr>
          </a:lstStyle>
          <a:p>
            <a:pPr lvl="0" rtl="0"/>
            <a:r>
              <a:rPr lang="en-GB" noProof="0"/>
              <a:t>Click to edit Master text styles</a:t>
            </a:r>
          </a:p>
          <a:p>
            <a:pPr lvl="1" rtl="0"/>
            <a:r>
              <a:rPr lang="en-GB" noProof="0"/>
              <a:t>Second level</a:t>
            </a:r>
          </a:p>
          <a:p>
            <a:pPr lvl="2" rtl="0"/>
            <a:r>
              <a:rPr lang="en-GB" noProof="0"/>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Tree>
    <p:extLst>
      <p:ext uri="{BB962C8B-B14F-4D97-AF65-F5344CB8AC3E}">
        <p14:creationId xmlns:p14="http://schemas.microsoft.com/office/powerpoint/2010/main" val="2349101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5400359" y="1150210"/>
            <a:ext cx="1655285"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rtlCol="0" anchor="ctr">
            <a:noAutofit/>
          </a:bodyPr>
          <a:lstStyle>
            <a:lvl1pPr algn="ctr">
              <a:buNone/>
              <a:defRPr sz="1350"/>
            </a:lvl1pPr>
          </a:lstStyle>
          <a:p>
            <a:pPr rtl="0"/>
            <a:r>
              <a:rPr lang="en-GB" noProof="0"/>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6333475" y="2579684"/>
            <a:ext cx="2322605"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rtlCol="0" anchor="ctr">
            <a:noAutofit/>
          </a:bodyPr>
          <a:lstStyle>
            <a:lvl1pPr algn="ctr">
              <a:buNone/>
              <a:defRPr sz="1350"/>
            </a:lvl1pPr>
          </a:lstStyle>
          <a:p>
            <a:pPr rtl="0"/>
            <a:r>
              <a:rPr lang="en-GB" noProof="0"/>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4"/>
            <a:ext cx="4354830" cy="1325880"/>
          </a:xfrm>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04622" y="1825625"/>
            <a:ext cx="4354830" cy="4352544"/>
          </a:xfrm>
        </p:spPr>
        <p:txBody>
          <a:bodyPr rtlCol="0">
            <a:normAutofit/>
          </a:bodyPr>
          <a:lstStyle>
            <a:lvl1pPr marL="0" indent="0">
              <a:lnSpc>
                <a:spcPct val="110000"/>
              </a:lnSpc>
              <a:buNone/>
              <a:defRPr sz="1800"/>
            </a:lvl1pPr>
            <a:lvl2pPr marL="171450">
              <a:lnSpc>
                <a:spcPct val="110000"/>
              </a:lnSpc>
              <a:defRPr sz="1500"/>
            </a:lvl2pPr>
            <a:lvl3pPr marL="342900">
              <a:lnSpc>
                <a:spcPct val="110000"/>
              </a:lnSpc>
              <a:defRPr sz="1350"/>
            </a:lvl3pPr>
            <a:lvl4pPr marL="514350">
              <a:lnSpc>
                <a:spcPct val="110000"/>
              </a:lnSpc>
              <a:defRPr sz="1200"/>
            </a:lvl4pPr>
            <a:lvl5pPr>
              <a:lnSpc>
                <a:spcPct val="110000"/>
              </a:lnSpc>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7687216" y="1555068"/>
            <a:ext cx="614477"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5692567" y="4034393"/>
            <a:ext cx="657528"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7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111947" y="148929"/>
            <a:ext cx="4920107"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1870589" y="-28502"/>
            <a:ext cx="5112197"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6124063" y="5241988"/>
            <a:ext cx="569552"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2489454" y="1380744"/>
            <a:ext cx="4169664" cy="2514600"/>
          </a:xfrm>
        </p:spPr>
        <p:txBody>
          <a:bodyPr rtlCol="0" anchor="b"/>
          <a:lstStyle>
            <a:lvl1pPr algn="ctr">
              <a:defRPr sz="4500">
                <a:solidFill>
                  <a:schemeClr val="bg1"/>
                </a:solidFill>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2489454" y="4078224"/>
            <a:ext cx="4169664" cy="1536192"/>
          </a:xfrm>
        </p:spPr>
        <p:txBody>
          <a:bodyPr rtlCol="0"/>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n-GB" noProof="0"/>
              <a:t>Click to edit Master text styles</a:t>
            </a:r>
          </a:p>
        </p:txBody>
      </p:sp>
    </p:spTree>
    <p:extLst>
      <p:ext uri="{BB962C8B-B14F-4D97-AF65-F5344CB8AC3E}">
        <p14:creationId xmlns:p14="http://schemas.microsoft.com/office/powerpoint/2010/main" val="2422045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6"/>
            <a:ext cx="7886700" cy="1325563"/>
          </a:xfrm>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84682" y="1911096"/>
            <a:ext cx="7372350" cy="385974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9265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745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rtlCol="0"/>
          <a:lstStyle/>
          <a:p>
            <a:pPr rtl="0"/>
            <a:r>
              <a:rPr lang="en-GB" noProof="0"/>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28650" y="1911096"/>
            <a:ext cx="7886700" cy="385974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56144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9144000" cy="6858000"/>
          </a:xfrm>
        </p:spPr>
        <p:txBody>
          <a:bodyPr rtlCol="0"/>
          <a:lstStyle>
            <a:lvl1pPr>
              <a:buNone/>
              <a:defRPr>
                <a:solidFill>
                  <a:schemeClr val="bg1"/>
                </a:solidFill>
              </a:defRPr>
            </a:lvl1pPr>
          </a:lstStyle>
          <a:p>
            <a:pPr rtl="0"/>
            <a:r>
              <a:rPr lang="en-GB" noProof="0"/>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2333625" y="370600"/>
            <a:ext cx="444288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3000">
                <a:solidFill>
                  <a:schemeClr val="tx1"/>
                </a:solidFill>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2681478" y="4379976"/>
            <a:ext cx="3778758" cy="713232"/>
          </a:xfrm>
        </p:spPr>
        <p:txBody>
          <a:bodyPr rtlCol="0"/>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n-GB" noProof="0"/>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rtlCol="0"/>
          <a:lstStyle>
            <a:lvl1pPr>
              <a:defRPr>
                <a:solidFill>
                  <a:schemeClr val="bg1"/>
                </a:solidFill>
                <a:latin typeface="+mn-lt"/>
              </a:defRPr>
            </a:lvl1pPr>
          </a:lstStyle>
          <a:p>
            <a:pPr rtl="0">
              <a:defRPr/>
            </a:pPr>
            <a:r>
              <a:rPr lang="en-GB" noProof="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rtlCol="0"/>
          <a:lstStyle>
            <a:lvl1pPr>
              <a:defRPr>
                <a:solidFill>
                  <a:schemeClr val="bg1"/>
                </a:solidFill>
                <a:latin typeface="+mn-lt"/>
              </a:defRPr>
            </a:lvl1pPr>
          </a:lstStyle>
          <a:p>
            <a:pPr rtl="0">
              <a:defRPr/>
            </a:pPr>
            <a:r>
              <a:rPr lang="en-GB" noProof="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rtlCol="0"/>
          <a:lstStyle>
            <a:lvl1pPr>
              <a:defRPr>
                <a:solidFill>
                  <a:schemeClr val="bg1"/>
                </a:solidFill>
                <a:latin typeface="+mn-lt"/>
              </a:defRPr>
            </a:lvl1pPr>
          </a:lstStyle>
          <a:p>
            <a:pPr rtl="0">
              <a:defRPr/>
            </a:pPr>
            <a:fld id="{D76B855D-E9CC-4FF8-AD85-6CDC7B89A0DE}" type="slidenum">
              <a:rPr lang="en-GB" noProof="0" smtClean="0"/>
              <a:pPr rtl="0">
                <a:defRPr/>
              </a:pPr>
              <a:t>‹#›</a:t>
            </a:fld>
            <a:endParaRPr lang="en-GB" noProof="0"/>
          </a:p>
        </p:txBody>
      </p:sp>
    </p:spTree>
    <p:extLst>
      <p:ext uri="{BB962C8B-B14F-4D97-AF65-F5344CB8AC3E}">
        <p14:creationId xmlns:p14="http://schemas.microsoft.com/office/powerpoint/2010/main" val="770624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628650" y="1825625"/>
            <a:ext cx="3886200" cy="435133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4629150" y="1825625"/>
            <a:ext cx="3886200" cy="435133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21056-9ECB-4561-8B08-DF51F83A27E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629841" y="365126"/>
            <a:ext cx="78867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629842" y="1681163"/>
            <a:ext cx="386834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629842" y="2505075"/>
            <a:ext cx="3868340" cy="3684588"/>
          </a:xfrm>
        </p:spPr>
        <p:txBody>
          <a:bodyPr rtlCol="0">
            <a:normAutofit/>
          </a:bodyPr>
          <a:lstStyle>
            <a:lvl1pPr>
              <a:defRPr sz="1800"/>
            </a:lvl1pPr>
            <a:lvl2pPr>
              <a:defRPr sz="1500"/>
            </a:lvl2pPr>
            <a:lvl3pPr>
              <a:defRPr sz="1350"/>
            </a:lvl3pPr>
            <a:lvl4pPr>
              <a:defRPr sz="1200"/>
            </a:lvl4pPr>
            <a:lvl5pPr>
              <a:defRPr sz="12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629150" y="1681163"/>
            <a:ext cx="3887391"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629150" y="2505075"/>
            <a:ext cx="3887391" cy="3684588"/>
          </a:xfrm>
        </p:spPr>
        <p:txBody>
          <a:bodyPr rtlCol="0">
            <a:normAutofit/>
          </a:bodyPr>
          <a:lstStyle>
            <a:lvl1pPr>
              <a:defRPr sz="1800"/>
            </a:lvl1pPr>
            <a:lvl2pPr>
              <a:defRPr sz="1500"/>
            </a:lvl2pPr>
            <a:lvl3pPr>
              <a:defRPr sz="1350"/>
            </a:lvl3pPr>
            <a:lvl4pPr>
              <a:defRPr sz="1200"/>
            </a:lvl4pPr>
            <a:lvl5pPr>
              <a:defRPr sz="12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45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629841" y="365126"/>
            <a:ext cx="78867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629841" y="1681163"/>
            <a:ext cx="24688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629841" y="2505075"/>
            <a:ext cx="24688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3339846" y="1681163"/>
            <a:ext cx="24688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3339846" y="2505075"/>
            <a:ext cx="24688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6048756" y="1681163"/>
            <a:ext cx="246888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6048756" y="2505075"/>
            <a:ext cx="2468880" cy="3684588"/>
          </a:xfrm>
        </p:spPr>
        <p:txBody>
          <a:bodyPr rtlCol="0">
            <a:normAutofit/>
          </a:bodyPr>
          <a:lstStyle>
            <a:lvl1pPr>
              <a:defRPr sz="1500"/>
            </a:lvl1pPr>
            <a:lvl2pPr>
              <a:defRPr sz="1350"/>
            </a:lvl2pPr>
            <a:lvl3pPr>
              <a:defRPr sz="1200"/>
            </a:lvl3pPr>
            <a:lvl4pPr>
              <a:defRPr sz="1050"/>
            </a:lvl4pPr>
            <a:lvl5pPr>
              <a:defRPr sz="10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38984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5925944" y="2727730"/>
            <a:ext cx="3218055"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rtlCol="0" anchor="ctr">
            <a:noAutofit/>
          </a:bodyPr>
          <a:lstStyle>
            <a:lvl1pPr algn="ctr">
              <a:buNone/>
              <a:defRPr sz="1350"/>
            </a:lvl1pPr>
          </a:lstStyle>
          <a:p>
            <a:pPr rtl="0"/>
            <a:r>
              <a:rPr lang="en-GB" noProof="0"/>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4696207" y="1"/>
            <a:ext cx="2639483"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rtlCol="0" anchor="ctr">
            <a:noAutofit/>
          </a:bodyPr>
          <a:lstStyle>
            <a:lvl1pPr algn="ctr">
              <a:buNone/>
              <a:defRPr sz="1350"/>
            </a:lvl1pPr>
          </a:lstStyle>
          <a:p>
            <a:pPr rtl="0"/>
            <a:r>
              <a:rPr lang="en-GB" noProof="0"/>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7815427" y="1364733"/>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4022955"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630936" y="365760"/>
            <a:ext cx="3840480" cy="1325880"/>
          </a:xfrm>
        </p:spPr>
        <p:txBody>
          <a:bodyPr rtlCol="0"/>
          <a:lstStyle/>
          <a:p>
            <a:pPr rtl="0"/>
            <a:r>
              <a:rPr lang="en-GB" noProof="0"/>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30936" y="1828800"/>
            <a:ext cx="3819906" cy="4352544"/>
          </a:xfrm>
        </p:spPr>
        <p:txBody>
          <a:bodyPr rtlCol="0"/>
          <a:lstStyle>
            <a:lvl1pPr marL="0" indent="0">
              <a:buNone/>
              <a:defRPr sz="1800"/>
            </a:lvl1pPr>
            <a:lvl2pPr marL="171450">
              <a:defRPr/>
            </a:lvl2pPr>
            <a:lvl3pPr marL="342900">
              <a:defRPr/>
            </a:lvl3pPr>
            <a:lvl4pPr marL="514350">
              <a:defRPr/>
            </a:lvl4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103949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530545"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397897"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2971134"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255379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3099729"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042416" y="1234440"/>
            <a:ext cx="2427732" cy="4069080"/>
          </a:xfrm>
        </p:spPr>
        <p:txBody>
          <a:bodyPr rtlCol="0"/>
          <a:lstStyle>
            <a:lvl1pPr algn="ctr">
              <a:defRPr>
                <a:solidFill>
                  <a:schemeClr val="bg1"/>
                </a:solidFill>
              </a:defRPr>
            </a:lvl1pPr>
          </a:lstStyle>
          <a:p>
            <a:pPr rtl="0"/>
            <a:r>
              <a:rPr lang="en-GB" noProof="0"/>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261872" y="6356351"/>
            <a:ext cx="1159002" cy="365125"/>
          </a:xfrm>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4574286" y="6356351"/>
            <a:ext cx="3086100" cy="365125"/>
          </a:xfrm>
        </p:spPr>
        <p:txBody>
          <a:bodyPr rtlCol="0"/>
          <a:lstStyle>
            <a:lvl1pPr algn="l">
              <a:defRPr>
                <a:latin typeface="+mn-lt"/>
              </a:defRPr>
            </a:lvl1pPr>
          </a:lstStyle>
          <a:p>
            <a:pPr algn="l"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7879842" y="6356351"/>
            <a:ext cx="637794" cy="365125"/>
          </a:xfrm>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4999482" y="2551176"/>
            <a:ext cx="3531870" cy="1755648"/>
          </a:xfrm>
        </p:spPr>
        <p:txBody>
          <a:bodyPr rtlCol="0"/>
          <a:lstStyle>
            <a:lvl1pPr marL="0" indent="0">
              <a:buNone/>
              <a:defRPr sz="1800"/>
            </a:lvl1pPr>
            <a:lvl2pPr marL="171450">
              <a:defRPr sz="1350"/>
            </a:lvl2pPr>
            <a:lvl3pPr marL="342900">
              <a:defRPr sz="1350"/>
            </a:lvl3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3432427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670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2743636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629841" y="457200"/>
            <a:ext cx="2949178" cy="1600200"/>
          </a:xfrm>
        </p:spPr>
        <p:txBody>
          <a:bodyPr rtlCol="0" anchor="b"/>
          <a:lstStyle>
            <a:lvl1pPr>
              <a:defRPr sz="2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3887391" y="987426"/>
            <a:ext cx="4629150" cy="4873625"/>
          </a:xfrm>
        </p:spPr>
        <p:txBody>
          <a:bodyPr rtlCol="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18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629841" y="457200"/>
            <a:ext cx="2949178" cy="1600200"/>
          </a:xfrm>
        </p:spPr>
        <p:txBody>
          <a:bodyPr rtlCol="0" anchor="b"/>
          <a:lstStyle>
            <a:lvl1pPr>
              <a:defRPr sz="24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3887391" y="987426"/>
            <a:ext cx="4629150" cy="4873625"/>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n-GB" noProof="0"/>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952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9552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5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F21056-9ECB-4561-8B08-DF51F83A27E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5439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9558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0930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189" lvl="0" indent="-304793" rtl="0">
              <a:spcBef>
                <a:spcPts val="0"/>
              </a:spcBef>
              <a:spcAft>
                <a:spcPts val="0"/>
              </a:spcAft>
              <a:buSzPts val="1200"/>
              <a:buChar char="●"/>
              <a:defRPr sz="12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4964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8460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8653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189" lvl="0" indent="-228594"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8750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189" lvl="0" indent="-342892" algn="ctr" rtl="0">
              <a:spcBef>
                <a:spcPts val="0"/>
              </a:spcBef>
              <a:spcAft>
                <a:spcPts val="0"/>
              </a:spcAft>
              <a:buSzPts val="1800"/>
              <a:buChar char="●"/>
              <a:defRPr/>
            </a:lvl1pPr>
            <a:lvl2pPr marL="914378" lvl="1" indent="-317492" algn="ctr" rtl="0">
              <a:spcBef>
                <a:spcPts val="0"/>
              </a:spcBef>
              <a:spcAft>
                <a:spcPts val="0"/>
              </a:spcAft>
              <a:buSzPts val="1400"/>
              <a:buChar char="○"/>
              <a:defRPr/>
            </a:lvl2pPr>
            <a:lvl3pPr marL="1371566" lvl="2" indent="-317492" algn="ctr" rtl="0">
              <a:spcBef>
                <a:spcPts val="0"/>
              </a:spcBef>
              <a:spcAft>
                <a:spcPts val="0"/>
              </a:spcAft>
              <a:buSzPts val="1400"/>
              <a:buChar char="■"/>
              <a:defRPr/>
            </a:lvl3pPr>
            <a:lvl4pPr marL="1828754" lvl="3" indent="-317492" algn="ctr" rtl="0">
              <a:spcBef>
                <a:spcPts val="0"/>
              </a:spcBef>
              <a:spcAft>
                <a:spcPts val="0"/>
              </a:spcAft>
              <a:buSzPts val="1400"/>
              <a:buChar char="●"/>
              <a:defRPr/>
            </a:lvl4pPr>
            <a:lvl5pPr marL="2285943" lvl="4" indent="-317492" algn="ctr" rtl="0">
              <a:spcBef>
                <a:spcPts val="0"/>
              </a:spcBef>
              <a:spcAft>
                <a:spcPts val="0"/>
              </a:spcAft>
              <a:buSzPts val="1400"/>
              <a:buChar char="○"/>
              <a:defRPr/>
            </a:lvl5pPr>
            <a:lvl6pPr marL="2743132" lvl="5" indent="-317492" algn="ctr" rtl="0">
              <a:spcBef>
                <a:spcPts val="0"/>
              </a:spcBef>
              <a:spcAft>
                <a:spcPts val="0"/>
              </a:spcAft>
              <a:buSzPts val="1400"/>
              <a:buChar char="■"/>
              <a:defRPr/>
            </a:lvl6pPr>
            <a:lvl7pPr marL="3200320" lvl="6" indent="-317492" algn="ctr" rtl="0">
              <a:spcBef>
                <a:spcPts val="0"/>
              </a:spcBef>
              <a:spcAft>
                <a:spcPts val="0"/>
              </a:spcAft>
              <a:buSzPts val="1400"/>
              <a:buChar char="●"/>
              <a:defRPr/>
            </a:lvl7pPr>
            <a:lvl8pPr marL="3657509" lvl="7" indent="-317492" algn="ctr" rtl="0">
              <a:spcBef>
                <a:spcPts val="0"/>
              </a:spcBef>
              <a:spcAft>
                <a:spcPts val="0"/>
              </a:spcAft>
              <a:buSzPts val="1400"/>
              <a:buChar char="○"/>
              <a:defRPr/>
            </a:lvl8pPr>
            <a:lvl9pPr marL="4114697" lvl="8" indent="-317492"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8412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7264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layout 01 - Grey">
  <p:cSld name="Content layout 01 - Grey">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807575" y="1932100"/>
            <a:ext cx="6617100" cy="985200"/>
          </a:xfrm>
          <a:prstGeom prst="rect">
            <a:avLst/>
          </a:prstGeom>
          <a:noFill/>
          <a:ln>
            <a:noFill/>
          </a:ln>
        </p:spPr>
        <p:txBody>
          <a:bodyPr spcFirstLastPara="1" wrap="square" lIns="91425" tIns="91425" rIns="91425" bIns="91425" anchor="t" anchorCtr="0">
            <a:noAutofit/>
          </a:bodyPr>
          <a:lstStyle>
            <a:lvl1pPr marL="457189" lvl="0" indent="-342892" algn="l" rtl="0">
              <a:lnSpc>
                <a:spcPct val="115000"/>
              </a:lnSpc>
              <a:spcBef>
                <a:spcPts val="0"/>
              </a:spcBef>
              <a:spcAft>
                <a:spcPts val="0"/>
              </a:spcAft>
              <a:buClr>
                <a:schemeClr val="dk1"/>
              </a:buClr>
              <a:buSzPts val="1800"/>
              <a:buChar char="●"/>
              <a:defRPr>
                <a:solidFill>
                  <a:schemeClr val="dk1"/>
                </a:solidFill>
              </a:defRPr>
            </a:lvl1pPr>
            <a:lvl2pPr marL="914378" lvl="1" indent="-317492" algn="l" rtl="0">
              <a:lnSpc>
                <a:spcPct val="115000"/>
              </a:lnSpc>
              <a:spcBef>
                <a:spcPts val="1000"/>
              </a:spcBef>
              <a:spcAft>
                <a:spcPts val="0"/>
              </a:spcAft>
              <a:buClr>
                <a:schemeClr val="dk1"/>
              </a:buClr>
              <a:buSzPts val="1400"/>
              <a:buChar char="○"/>
              <a:defRPr>
                <a:solidFill>
                  <a:schemeClr val="dk1"/>
                </a:solidFill>
              </a:defRPr>
            </a:lvl2pPr>
            <a:lvl3pPr marL="1371566" lvl="2" indent="-317492" algn="l" rtl="0">
              <a:lnSpc>
                <a:spcPct val="115000"/>
              </a:lnSpc>
              <a:spcBef>
                <a:spcPts val="1000"/>
              </a:spcBef>
              <a:spcAft>
                <a:spcPts val="0"/>
              </a:spcAft>
              <a:buClr>
                <a:schemeClr val="dk1"/>
              </a:buClr>
              <a:buSzPts val="1400"/>
              <a:buChar char="■"/>
              <a:defRPr>
                <a:solidFill>
                  <a:schemeClr val="dk1"/>
                </a:solidFill>
              </a:defRPr>
            </a:lvl3pPr>
            <a:lvl4pPr marL="1828754" lvl="3" indent="-317492" algn="l" rtl="0">
              <a:lnSpc>
                <a:spcPct val="115000"/>
              </a:lnSpc>
              <a:spcBef>
                <a:spcPts val="1000"/>
              </a:spcBef>
              <a:spcAft>
                <a:spcPts val="0"/>
              </a:spcAft>
              <a:buClr>
                <a:schemeClr val="dk1"/>
              </a:buClr>
              <a:buSzPts val="1400"/>
              <a:buChar char="●"/>
              <a:defRPr>
                <a:solidFill>
                  <a:schemeClr val="dk1"/>
                </a:solidFill>
              </a:defRPr>
            </a:lvl4pPr>
            <a:lvl5pPr marL="2285943" lvl="4" indent="-317492" algn="l" rtl="0">
              <a:lnSpc>
                <a:spcPct val="115000"/>
              </a:lnSpc>
              <a:spcBef>
                <a:spcPts val="1000"/>
              </a:spcBef>
              <a:spcAft>
                <a:spcPts val="0"/>
              </a:spcAft>
              <a:buClr>
                <a:schemeClr val="dk1"/>
              </a:buClr>
              <a:buSzPts val="1400"/>
              <a:buChar char="○"/>
              <a:defRPr>
                <a:solidFill>
                  <a:schemeClr val="dk1"/>
                </a:solidFill>
              </a:defRPr>
            </a:lvl5pPr>
            <a:lvl6pPr marL="2743132" lvl="5" indent="-317492" algn="l" rtl="0">
              <a:lnSpc>
                <a:spcPct val="115000"/>
              </a:lnSpc>
              <a:spcBef>
                <a:spcPts val="1000"/>
              </a:spcBef>
              <a:spcAft>
                <a:spcPts val="0"/>
              </a:spcAft>
              <a:buClr>
                <a:schemeClr val="dk1"/>
              </a:buClr>
              <a:buSzPts val="1400"/>
              <a:buChar char="■"/>
              <a:defRPr>
                <a:solidFill>
                  <a:schemeClr val="dk1"/>
                </a:solidFill>
              </a:defRPr>
            </a:lvl6pPr>
            <a:lvl7pPr marL="3200320" lvl="6" indent="-317492" algn="l" rtl="0">
              <a:lnSpc>
                <a:spcPct val="115000"/>
              </a:lnSpc>
              <a:spcBef>
                <a:spcPts val="1000"/>
              </a:spcBef>
              <a:spcAft>
                <a:spcPts val="0"/>
              </a:spcAft>
              <a:buClr>
                <a:schemeClr val="dk1"/>
              </a:buClr>
              <a:buSzPts val="1400"/>
              <a:buChar char="●"/>
              <a:defRPr>
                <a:solidFill>
                  <a:schemeClr val="dk1"/>
                </a:solidFill>
              </a:defRPr>
            </a:lvl7pPr>
            <a:lvl8pPr marL="3657509" lvl="7" indent="-317492" algn="l" rtl="0">
              <a:lnSpc>
                <a:spcPct val="115000"/>
              </a:lnSpc>
              <a:spcBef>
                <a:spcPts val="1000"/>
              </a:spcBef>
              <a:spcAft>
                <a:spcPts val="0"/>
              </a:spcAft>
              <a:buClr>
                <a:schemeClr val="dk1"/>
              </a:buClr>
              <a:buSzPts val="1400"/>
              <a:buChar char="○"/>
              <a:defRPr>
                <a:solidFill>
                  <a:schemeClr val="dk1"/>
                </a:solidFill>
              </a:defRPr>
            </a:lvl8pPr>
            <a:lvl9pPr marL="4114697" lvl="8" indent="-317492" algn="l" rtl="0">
              <a:lnSpc>
                <a:spcPct val="115000"/>
              </a:lnSpc>
              <a:spcBef>
                <a:spcPts val="1000"/>
              </a:spcBef>
              <a:spcAft>
                <a:spcPts val="1000"/>
              </a:spcAft>
              <a:buClr>
                <a:schemeClr val="dk1"/>
              </a:buClr>
              <a:buSzPts val="1400"/>
              <a:buChar char="■"/>
              <a:defRPr>
                <a:solidFill>
                  <a:schemeClr val="dk1"/>
                </a:solidFill>
              </a:defRPr>
            </a:lvl9pPr>
          </a:lstStyle>
          <a:p>
            <a:endParaRPr/>
          </a:p>
        </p:txBody>
      </p:sp>
      <p:sp>
        <p:nvSpPr>
          <p:cNvPr id="52" name="Google Shape;52;p13"/>
          <p:cNvSpPr txBox="1">
            <a:spLocks noGrp="1"/>
          </p:cNvSpPr>
          <p:nvPr>
            <p:ph type="title"/>
          </p:nvPr>
        </p:nvSpPr>
        <p:spPr>
          <a:xfrm>
            <a:off x="488225" y="443349"/>
            <a:ext cx="7169700" cy="7636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100"/>
              <a:buNone/>
              <a:defRPr sz="21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 name="Google Shape;53;p13"/>
          <p:cNvSpPr txBox="1">
            <a:spLocks noGrp="1"/>
          </p:cNvSpPr>
          <p:nvPr>
            <p:ph type="sldNum" idx="12"/>
          </p:nvPr>
        </p:nvSpPr>
        <p:spPr>
          <a:xfrm>
            <a:off x="166083"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54" name="Google Shape;54;p13"/>
          <p:cNvSpPr txBox="1">
            <a:spLocks noGrp="1"/>
          </p:cNvSpPr>
          <p:nvPr>
            <p:ph type="subTitle" idx="2"/>
          </p:nvPr>
        </p:nvSpPr>
        <p:spPr>
          <a:xfrm>
            <a:off x="807575" y="1427500"/>
            <a:ext cx="2901900" cy="6116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1"/>
              </a:buClr>
              <a:buSzPts val="1800"/>
              <a:buNone/>
              <a:defRPr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13"/>
          <p:cNvSpPr/>
          <p:nvPr/>
        </p:nvSpPr>
        <p:spPr>
          <a:xfrm rot="-2114562">
            <a:off x="2468857" y="6203830"/>
            <a:ext cx="690939" cy="797937"/>
          </a:xfrm>
          <a:prstGeom prst="triangle">
            <a:avLst>
              <a:gd name="adj" fmla="val 50000"/>
            </a:avLst>
          </a:prstGeom>
          <a:solidFill>
            <a:srgbClr val="2D8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 name="Google Shape;56;p13"/>
          <p:cNvGrpSpPr/>
          <p:nvPr/>
        </p:nvGrpSpPr>
        <p:grpSpPr>
          <a:xfrm rot="2034714">
            <a:off x="-38017" y="1309407"/>
            <a:ext cx="396301" cy="528401"/>
            <a:chOff x="3390138" y="377300"/>
            <a:chExt cx="310800" cy="310800"/>
          </a:xfrm>
        </p:grpSpPr>
        <p:sp>
          <p:nvSpPr>
            <p:cNvPr id="57" name="Google Shape;57;p13"/>
            <p:cNvSpPr/>
            <p:nvPr/>
          </p:nvSpPr>
          <p:spPr>
            <a:xfrm>
              <a:off x="3490038" y="377300"/>
              <a:ext cx="111000" cy="310800"/>
            </a:xfrm>
            <a:prstGeom prst="rect">
              <a:avLst/>
            </a:prstGeom>
            <a:solidFill>
              <a:srgbClr val="FDC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3"/>
            <p:cNvSpPr/>
            <p:nvPr/>
          </p:nvSpPr>
          <p:spPr>
            <a:xfrm rot="5400000">
              <a:off x="3490038" y="377300"/>
              <a:ext cx="111000" cy="310800"/>
            </a:xfrm>
            <a:prstGeom prst="rect">
              <a:avLst/>
            </a:prstGeom>
            <a:solidFill>
              <a:srgbClr val="FDC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 name="Google Shape;59;p13"/>
          <p:cNvSpPr/>
          <p:nvPr/>
        </p:nvSpPr>
        <p:spPr>
          <a:xfrm rot="2178781">
            <a:off x="8149329" y="2317099"/>
            <a:ext cx="265453" cy="353937"/>
          </a:xfrm>
          <a:prstGeom prst="rect">
            <a:avLst/>
          </a:prstGeom>
          <a:solidFill>
            <a:srgbClr val="E848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60" name="Google Shape;60;p13"/>
          <p:cNvPicPr preferRelativeResize="0"/>
          <p:nvPr/>
        </p:nvPicPr>
        <p:blipFill rotWithShape="1">
          <a:blip r:embed="rId2">
            <a:alphaModFix/>
          </a:blip>
          <a:srcRect/>
          <a:stretch/>
        </p:blipFill>
        <p:spPr>
          <a:xfrm>
            <a:off x="8206011" y="6067268"/>
            <a:ext cx="700079" cy="552880"/>
          </a:xfrm>
          <a:prstGeom prst="rect">
            <a:avLst/>
          </a:prstGeom>
          <a:noFill/>
          <a:ln>
            <a:noFill/>
          </a:ln>
        </p:spPr>
      </p:pic>
    </p:spTree>
    <p:extLst>
      <p:ext uri="{BB962C8B-B14F-4D97-AF65-F5344CB8AC3E}">
        <p14:creationId xmlns:p14="http://schemas.microsoft.com/office/powerpoint/2010/main" val="258407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F21056-9ECB-4561-8B08-DF51F83A27E4}"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736F07-01CA-4A44-92F4-5B3B31908690}" type="slidenum">
              <a:rPr lang="en-GB" smtClean="0"/>
              <a:t>‹#›</a:t>
            </a:fld>
            <a:endParaRPr lang="en-GB"/>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BF21056-9ECB-4561-8B08-DF51F83A27E4}" type="datetimeFigureOut">
              <a:rPr lang="en-GB" smtClean="0"/>
              <a:t>19/09/2024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736F07-01CA-4A44-92F4-5B3B31908690}" type="slidenum">
              <a:rPr lang="en-GB" smtClean="0"/>
              <a:t>‹#›</a:t>
            </a:fld>
            <a:endParaRPr lang="en-GB"/>
          </a:p>
        </p:txBody>
      </p:sp>
      <p:sp>
        <p:nvSpPr>
          <p:cNvPr id="10" name="Title 9"/>
          <p:cNvSpPr>
            <a:spLocks noGrp="1"/>
          </p:cNvSpPr>
          <p:nvPr>
            <p:ph type="title"/>
          </p:nvPr>
        </p:nvSpPr>
        <p:spPr>
          <a:xfrm>
            <a:off x="914400" y="1544715"/>
            <a:ext cx="7315200" cy="1154097"/>
          </a:xfrm>
        </p:spPr>
        <p:txBody>
          <a:bodyPr/>
          <a:lstStyle/>
          <a:p>
            <a:r>
              <a:rPr lang="en-US"/>
              <a:t>Click to edit Master title style</a:t>
            </a:r>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F21056-9ECB-4561-8B08-DF51F83A27E4}" type="datetimeFigureOut">
              <a:rPr lang="en-GB" smtClean="0"/>
              <a:t>19/09/2024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21056-9ECB-4561-8B08-DF51F83A27E4}" type="datetimeFigureOut">
              <a:rPr lang="en-GB" smtClean="0"/>
              <a:t>19/09/2024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F21056-9ECB-4561-8B08-DF51F83A27E4}"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F21056-9ECB-4561-8B08-DF51F83A27E4}"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736F07-01CA-4A44-92F4-5B3B31908690}"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9BF21056-9ECB-4561-8B08-DF51F83A27E4}" type="datetimeFigureOut">
              <a:rPr lang="en-GB" smtClean="0"/>
              <a:t>19/09/2024</a:t>
            </a:fld>
            <a:endParaRPr lang="en-GB"/>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77736F07-01CA-4A44-92F4-5B3B31908690}" type="slidenum">
              <a:rPr lang="en-GB" smtClean="0"/>
              <a:t>‹#›</a:t>
            </a:fld>
            <a:endParaRPr lang="en-GB"/>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GB"/>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cap="none" spc="0" baseline="0">
                <a:solidFill>
                  <a:schemeClr val="tx1">
                    <a:tint val="75000"/>
                  </a:schemeClr>
                </a:solidFill>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cap="none" spc="0" baseline="0">
                <a:solidFill>
                  <a:schemeClr val="tx1">
                    <a:tint val="75000"/>
                  </a:schemeClr>
                </a:solidFill>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cap="none" spc="0" baseline="0">
                <a:solidFill>
                  <a:schemeClr val="tx1">
                    <a:tint val="75000"/>
                  </a:schemeClr>
                </a:solidFill>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Tree>
    <p:extLst>
      <p:ext uri="{BB962C8B-B14F-4D97-AF65-F5344CB8AC3E}">
        <p14:creationId xmlns:p14="http://schemas.microsoft.com/office/powerpoint/2010/main" val="2977368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764E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896172"/>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erinsschool.sharepoint.com/:f:/s/English/Es3suE6ezj1HsLEg2NrTrCoB_dWu0hOWHErxudEw1uTNOQ?e=CPdpg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hyperlink" Target="https://www.mathsgenie.co.uk/papers.php" TargetMode="External"/><Relationship Id="rId3" Type="http://schemas.openxmlformats.org/officeDocument/2006/relationships/notesSlide" Target="../notesSlides/notesSlide6.xml"/><Relationship Id="rId7" Type="http://schemas.openxmlformats.org/officeDocument/2006/relationships/hyperlink" Target="https://perinsschool.sharepoint.com/sites/maths" TargetMode="External"/><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mmerevise.co.uk/gcse-maths-revision/edexcel/" TargetMode="External"/><Relationship Id="rId11" Type="http://schemas.openxmlformats.org/officeDocument/2006/relationships/image" Target="../media/image40.png"/><Relationship Id="rId5" Type="http://schemas.openxmlformats.org/officeDocument/2006/relationships/hyperlink" Target="https://corbettmaths.com/contents/" TargetMode="External"/><Relationship Id="rId10" Type="http://schemas.openxmlformats.org/officeDocument/2006/relationships/image" Target="../media/image39.png"/><Relationship Id="rId4" Type="http://schemas.openxmlformats.org/officeDocument/2006/relationships/hyperlink" Target="https://www.sparxmaths.uk/student/homework" TargetMode="External"/><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hyperlink" Target="https://app.senecalearning.com/sign-up-parent" TargetMode="Externa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perinsschool.sharepoint.com/:u:/s/English/EY6fxS1cqIxBgUWDEMxTM-QBBm2n1AH-wm2U77viMBCp6g?e=E61q5g" TargetMode="External"/><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hyperlink" Target="https://www.youtube.com/c/coursehero" TargetMode="Externa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hyperlink" Target="https://www.youtube.com/user/mrbruff" TargetMode="External"/><Relationship Id="rId4" Type="http://schemas.openxmlformats.org/officeDocument/2006/relationships/hyperlink" Target="https://perinsschool.sharepoint.com/revision/SitePages/Home.aspx" TargetMode="External"/><Relationship Id="rId9" Type="http://schemas.openxmlformats.org/officeDocument/2006/relationships/image" Target="../media/image24.png"/><Relationship Id="rId14" Type="http://schemas.openxmlformats.org/officeDocument/2006/relationships/hyperlink" Target="https://perinsschool.sharepoint.com/:w:/g/revision/EQg1ysD43c5Loff7QmTeio8B4Yg-gffapDIst8PdIAaWDQ?e=WUT4z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E1D9-CA85-9DD1-DFB8-0F42FC6CA223}"/>
              </a:ext>
            </a:extLst>
          </p:cNvPr>
          <p:cNvSpPr>
            <a:spLocks noGrp="1"/>
          </p:cNvSpPr>
          <p:nvPr>
            <p:ph type="title"/>
          </p:nvPr>
        </p:nvSpPr>
        <p:spPr>
          <a:xfrm>
            <a:off x="755576" y="980728"/>
            <a:ext cx="7315200" cy="1789105"/>
          </a:xfrm>
        </p:spPr>
        <p:txBody>
          <a:bodyPr>
            <a:normAutofit/>
          </a:bodyPr>
          <a:lstStyle/>
          <a:p>
            <a:pPr algn="ctr"/>
            <a:r>
              <a:rPr lang="en-GB" sz="5400"/>
              <a:t>Year 11 CORE Information Evening </a:t>
            </a:r>
          </a:p>
        </p:txBody>
      </p:sp>
      <p:sp>
        <p:nvSpPr>
          <p:cNvPr id="3" name="Content Placeholder 2">
            <a:extLst>
              <a:ext uri="{FF2B5EF4-FFF2-40B4-BE49-F238E27FC236}">
                <a16:creationId xmlns:a16="http://schemas.microsoft.com/office/drawing/2014/main" id="{AE0A2A23-E285-E596-4CF8-2D1B2DECC6E4}"/>
              </a:ext>
            </a:extLst>
          </p:cNvPr>
          <p:cNvSpPr>
            <a:spLocks noGrp="1"/>
          </p:cNvSpPr>
          <p:nvPr>
            <p:ph idx="1"/>
          </p:nvPr>
        </p:nvSpPr>
        <p:spPr>
          <a:xfrm>
            <a:off x="539552" y="3068960"/>
            <a:ext cx="7315200" cy="3539527"/>
          </a:xfrm>
        </p:spPr>
        <p:txBody>
          <a:bodyPr/>
          <a:lstStyle/>
          <a:p>
            <a:r>
              <a:rPr lang="en-GB"/>
              <a:t>19</a:t>
            </a:r>
            <a:r>
              <a:rPr lang="en-GB" baseline="30000"/>
              <a:t>th</a:t>
            </a:r>
            <a:r>
              <a:rPr lang="en-GB"/>
              <a:t> September 2024</a:t>
            </a:r>
          </a:p>
          <a:p>
            <a:endParaRPr lang="en-GB"/>
          </a:p>
          <a:p>
            <a:r>
              <a:rPr lang="en-GB"/>
              <a:t>Mr Barber – Head of English</a:t>
            </a:r>
          </a:p>
          <a:p>
            <a:r>
              <a:rPr lang="en-GB"/>
              <a:t>Mr Holligan – Head of Maths</a:t>
            </a:r>
          </a:p>
          <a:p>
            <a:r>
              <a:rPr lang="en-GB"/>
              <a:t>Mr Adams – Head of Science</a:t>
            </a:r>
          </a:p>
          <a:p>
            <a:endParaRPr lang="en-GB"/>
          </a:p>
          <a:p>
            <a:r>
              <a:rPr lang="en-GB"/>
              <a:t>Miss Sweetman – Head of Year</a:t>
            </a:r>
          </a:p>
          <a:p>
            <a:r>
              <a:rPr lang="en-GB"/>
              <a:t>Mr Dixon – Progress Lead</a:t>
            </a:r>
          </a:p>
        </p:txBody>
      </p:sp>
    </p:spTree>
    <p:extLst>
      <p:ext uri="{BB962C8B-B14F-4D97-AF65-F5344CB8AC3E}">
        <p14:creationId xmlns:p14="http://schemas.microsoft.com/office/powerpoint/2010/main" val="416122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sp>
        <p:nvSpPr>
          <p:cNvPr id="4" name="Rounded Rectangle 3"/>
          <p:cNvSpPr/>
          <p:nvPr/>
        </p:nvSpPr>
        <p:spPr>
          <a:xfrm>
            <a:off x="1907704" y="1916832"/>
            <a:ext cx="6048672" cy="280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a:t>Ask questions</a:t>
            </a:r>
          </a:p>
          <a:p>
            <a:pPr algn="ctr"/>
            <a:r>
              <a:rPr lang="en-GB" sz="6000"/>
              <a:t>Shared reading</a:t>
            </a:r>
          </a:p>
        </p:txBody>
      </p:sp>
      <p:pic>
        <p:nvPicPr>
          <p:cNvPr id="3" name="Picture 2">
            <a:hlinkClick r:id="rId2"/>
          </p:cNvPr>
          <p:cNvPicPr>
            <a:picLocks noChangeAspect="1"/>
          </p:cNvPicPr>
          <p:nvPr/>
        </p:nvPicPr>
        <p:blipFill rotWithShape="1">
          <a:blip r:embed="rId3"/>
          <a:srcRect l="22123" t="18921" r="14091" b="3801"/>
          <a:stretch/>
        </p:blipFill>
        <p:spPr>
          <a:xfrm>
            <a:off x="251520" y="4226282"/>
            <a:ext cx="3698237" cy="2520280"/>
          </a:xfrm>
          <a:prstGeom prst="rect">
            <a:avLst/>
          </a:prstGeom>
        </p:spPr>
      </p:pic>
      <p:sp>
        <p:nvSpPr>
          <p:cNvPr id="6" name="TextBox 5"/>
          <p:cNvSpPr txBox="1"/>
          <p:nvPr/>
        </p:nvSpPr>
        <p:spPr>
          <a:xfrm>
            <a:off x="2699792" y="1340768"/>
            <a:ext cx="4464496" cy="369332"/>
          </a:xfrm>
          <a:prstGeom prst="rect">
            <a:avLst/>
          </a:prstGeom>
          <a:noFill/>
        </p:spPr>
        <p:txBody>
          <a:bodyPr wrap="square" rtlCol="0">
            <a:spAutoFit/>
          </a:bodyPr>
          <a:lstStyle/>
          <a:p>
            <a:pPr algn="ctr"/>
            <a:r>
              <a:rPr lang="en-GB"/>
              <a:t>school@perins.hants.sch.uk</a:t>
            </a:r>
          </a:p>
        </p:txBody>
      </p:sp>
    </p:spTree>
    <p:extLst>
      <p:ext uri="{BB962C8B-B14F-4D97-AF65-F5344CB8AC3E}">
        <p14:creationId xmlns:p14="http://schemas.microsoft.com/office/powerpoint/2010/main" val="27378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564904"/>
            <a:ext cx="7315200" cy="2595025"/>
          </a:xfrm>
        </p:spPr>
        <p:txBody>
          <a:bodyPr>
            <a:noAutofit/>
          </a:bodyPr>
          <a:lstStyle/>
          <a:p>
            <a:r>
              <a:rPr lang="en-GB" sz="6000"/>
              <a:t>Perins Maths </a:t>
            </a:r>
            <a:br>
              <a:rPr lang="en-GB" sz="6000"/>
            </a:br>
            <a:br>
              <a:rPr lang="en-GB" sz="6000"/>
            </a:br>
            <a:r>
              <a:rPr lang="en-GB" sz="2800"/>
              <a:t>Core Information Evening</a:t>
            </a:r>
            <a:br>
              <a:rPr lang="en-GB" sz="2800"/>
            </a:br>
            <a:r>
              <a:rPr lang="en-GB" sz="2800"/>
              <a:t>2024</a:t>
            </a:r>
            <a:br>
              <a:rPr lang="en-GB" sz="2800"/>
            </a:br>
            <a:br>
              <a:rPr lang="en-GB" sz="2800"/>
            </a:br>
            <a:r>
              <a:rPr lang="en-GB" sz="2800"/>
              <a:t>Mr Holligan</a:t>
            </a:r>
          </a:p>
        </p:txBody>
      </p:sp>
    </p:spTree>
    <p:extLst>
      <p:ext uri="{BB962C8B-B14F-4D97-AF65-F5344CB8AC3E}">
        <p14:creationId xmlns:p14="http://schemas.microsoft.com/office/powerpoint/2010/main" val="3154566927"/>
      </p:ext>
    </p:extLst>
  </p:cSld>
  <p:clrMapOvr>
    <a:masterClrMapping/>
  </p:clrMapOvr>
  <mc:AlternateContent xmlns:mc="http://schemas.openxmlformats.org/markup-compatibility/2006" xmlns:p14="http://schemas.microsoft.com/office/powerpoint/2010/main">
    <mc:Choice Requires="p14">
      <p:transition spd="slow" p14:dur="2000" advTm="19974"/>
    </mc:Choice>
    <mc:Fallback xmlns="">
      <p:transition spd="slow" advTm="1997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Mathematics Dates and Papers</a:t>
            </a:r>
          </a:p>
        </p:txBody>
      </p:sp>
      <p:graphicFrame>
        <p:nvGraphicFramePr>
          <p:cNvPr id="6" name="Table 5">
            <a:extLst>
              <a:ext uri="{FF2B5EF4-FFF2-40B4-BE49-F238E27FC236}">
                <a16:creationId xmlns:a16="http://schemas.microsoft.com/office/drawing/2014/main" id="{5E6E6730-DD43-9FC7-2A47-F422ABC47C6B}"/>
              </a:ext>
            </a:extLst>
          </p:cNvPr>
          <p:cNvGraphicFramePr>
            <a:graphicFrameLocks noGrp="1"/>
          </p:cNvGraphicFramePr>
          <p:nvPr>
            <p:extLst>
              <p:ext uri="{D42A27DB-BD31-4B8C-83A1-F6EECF244321}">
                <p14:modId xmlns:p14="http://schemas.microsoft.com/office/powerpoint/2010/main" val="4291415730"/>
              </p:ext>
            </p:extLst>
          </p:nvPr>
        </p:nvGraphicFramePr>
        <p:xfrm>
          <a:off x="250825" y="1696669"/>
          <a:ext cx="8642350" cy="158496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3536813693"/>
                    </a:ext>
                  </a:extLst>
                </a:gridCol>
                <a:gridCol w="2448272">
                  <a:extLst>
                    <a:ext uri="{9D8B030D-6E8A-4147-A177-3AD203B41FA5}">
                      <a16:colId xmlns:a16="http://schemas.microsoft.com/office/drawing/2014/main" val="1289960320"/>
                    </a:ext>
                  </a:extLst>
                </a:gridCol>
                <a:gridCol w="1440160">
                  <a:extLst>
                    <a:ext uri="{9D8B030D-6E8A-4147-A177-3AD203B41FA5}">
                      <a16:colId xmlns:a16="http://schemas.microsoft.com/office/drawing/2014/main" val="1798649851"/>
                    </a:ext>
                  </a:extLst>
                </a:gridCol>
                <a:gridCol w="2016224">
                  <a:extLst>
                    <a:ext uri="{9D8B030D-6E8A-4147-A177-3AD203B41FA5}">
                      <a16:colId xmlns:a16="http://schemas.microsoft.com/office/drawing/2014/main" val="2176542985"/>
                    </a:ext>
                  </a:extLst>
                </a:gridCol>
                <a:gridCol w="1585566">
                  <a:extLst>
                    <a:ext uri="{9D8B030D-6E8A-4147-A177-3AD203B41FA5}">
                      <a16:colId xmlns:a16="http://schemas.microsoft.com/office/drawing/2014/main" val="850939257"/>
                    </a:ext>
                  </a:extLst>
                </a:gridCol>
              </a:tblGrid>
              <a:tr h="370840">
                <a:tc>
                  <a:txBody>
                    <a:bodyPr/>
                    <a:lstStyle/>
                    <a:p>
                      <a:pPr algn="ctr"/>
                      <a:r>
                        <a:rPr lang="en-GB" sz="2000">
                          <a:latin typeface="Arial" panose="020B0604020202020204" pitchFamily="34" charset="0"/>
                          <a:cs typeface="Arial" panose="020B0604020202020204" pitchFamily="34" charset="0"/>
                        </a:rPr>
                        <a:t>Paper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latin typeface="Arial" panose="020B0604020202020204" pitchFamily="34" charset="0"/>
                          <a:cs typeface="Arial" panose="020B0604020202020204" pitchFamily="34" charset="0"/>
                        </a:rPr>
                        <a:t>Date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latin typeface="Arial" panose="020B0604020202020204" pitchFamily="34" charset="0"/>
                          <a:cs typeface="Arial" panose="020B0604020202020204" pitchFamily="34" charset="0"/>
                        </a:rPr>
                        <a:t>Duration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latin typeface="Arial" panose="020B0604020202020204" pitchFamily="34" charset="0"/>
                          <a:cs typeface="Arial" panose="020B0604020202020204" pitchFamily="34" charset="0"/>
                        </a:rPr>
                        <a:t>Type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latin typeface="Arial" panose="020B0604020202020204" pitchFamily="34" charset="0"/>
                          <a:cs typeface="Arial" panose="020B0604020202020204" pitchFamily="34" charset="0"/>
                        </a:rPr>
                        <a:t>Marks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5849649"/>
                  </a:ext>
                </a:extLst>
              </a:tr>
              <a:tr h="386824">
                <a:tc>
                  <a:txBody>
                    <a:bodyPr/>
                    <a:lstStyle/>
                    <a:p>
                      <a:pPr algn="ctr"/>
                      <a:r>
                        <a:rPr lang="en-GB" sz="2000">
                          <a:solidFill>
                            <a:schemeClr val="tx1"/>
                          </a:solidFill>
                          <a:latin typeface="Arial" panose="020B0604020202020204" pitchFamily="34" charset="0"/>
                          <a:cs typeface="Arial" panose="020B0604020202020204" pitchFamily="34"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GB" sz="2000">
                          <a:solidFill>
                            <a:schemeClr val="tx1"/>
                          </a:solidFill>
                          <a:latin typeface="Arial" panose="020B0604020202020204" pitchFamily="34" charset="0"/>
                          <a:cs typeface="Arial" panose="020B0604020202020204" pitchFamily="34" charset="0"/>
                        </a:rPr>
                        <a:t>Thu 15</a:t>
                      </a:r>
                      <a:r>
                        <a:rPr lang="en-GB" sz="2000" baseline="30000">
                          <a:solidFill>
                            <a:schemeClr val="tx1"/>
                          </a:solidFill>
                          <a:latin typeface="Arial" panose="020B0604020202020204" pitchFamily="34" charset="0"/>
                          <a:cs typeface="Arial" panose="020B0604020202020204" pitchFamily="34" charset="0"/>
                        </a:rPr>
                        <a:t>th</a:t>
                      </a:r>
                      <a:r>
                        <a:rPr lang="en-GB" sz="2000">
                          <a:solidFill>
                            <a:schemeClr val="tx1"/>
                          </a:solidFill>
                          <a:latin typeface="Arial" panose="020B0604020202020204" pitchFamily="34" charset="0"/>
                          <a:cs typeface="Arial" panose="020B0604020202020204" pitchFamily="34" charset="0"/>
                        </a:rPr>
                        <a:t> May (am)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solidFill>
                            <a:schemeClr val="tx1"/>
                          </a:solidFill>
                          <a:latin typeface="Arial" panose="020B0604020202020204" pitchFamily="34" charset="0"/>
                          <a:cs typeface="Arial" panose="020B0604020202020204" pitchFamily="34" charset="0"/>
                        </a:rPr>
                        <a:t>90 min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GB" sz="2000">
                          <a:solidFill>
                            <a:schemeClr val="tx1"/>
                          </a:solidFill>
                          <a:latin typeface="Arial" panose="020B0604020202020204" pitchFamily="34" charset="0"/>
                          <a:cs typeface="Arial" panose="020B0604020202020204" pitchFamily="34" charset="0"/>
                        </a:rPr>
                        <a:t>Non-calculator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GB" sz="2000">
                          <a:solidFill>
                            <a:schemeClr val="tx1"/>
                          </a:solidFill>
                          <a:latin typeface="Arial" panose="020B0604020202020204" pitchFamily="34" charset="0"/>
                          <a:cs typeface="Arial" panose="020B0604020202020204" pitchFamily="34" charset="0"/>
                        </a:rPr>
                        <a:t>80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994099"/>
                  </a:ext>
                </a:extLst>
              </a:tr>
              <a:tr h="370840">
                <a:tc>
                  <a:txBody>
                    <a:bodyPr/>
                    <a:lstStyle/>
                    <a:p>
                      <a:pPr algn="ctr"/>
                      <a:r>
                        <a:rPr lang="en-GB" sz="2000">
                          <a:solidFill>
                            <a:schemeClr val="tx1"/>
                          </a:solidFill>
                          <a:latin typeface="Arial" panose="020B0604020202020204" pitchFamily="34" charset="0"/>
                          <a:cs typeface="Arial" panose="020B0604020202020204" pitchFamily="34"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GB" sz="2000">
                          <a:solidFill>
                            <a:schemeClr val="tx1"/>
                          </a:solidFill>
                          <a:latin typeface="Arial" panose="020B0604020202020204" pitchFamily="34" charset="0"/>
                          <a:cs typeface="Arial" panose="020B0604020202020204" pitchFamily="34" charset="0"/>
                        </a:rPr>
                        <a:t>Wed 4</a:t>
                      </a:r>
                      <a:r>
                        <a:rPr lang="en-GB" sz="2000" baseline="30000">
                          <a:solidFill>
                            <a:schemeClr val="tx1"/>
                          </a:solidFill>
                          <a:latin typeface="Arial" panose="020B0604020202020204" pitchFamily="34" charset="0"/>
                          <a:cs typeface="Arial" panose="020B0604020202020204" pitchFamily="34" charset="0"/>
                        </a:rPr>
                        <a:t>th</a:t>
                      </a:r>
                      <a:r>
                        <a:rPr lang="en-GB" sz="2000">
                          <a:solidFill>
                            <a:schemeClr val="tx1"/>
                          </a:solidFill>
                          <a:latin typeface="Arial" panose="020B0604020202020204" pitchFamily="34" charset="0"/>
                          <a:cs typeface="Arial" panose="020B0604020202020204" pitchFamily="34" charset="0"/>
                        </a:rPr>
                        <a:t> June (am)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solidFill>
                            <a:schemeClr val="tx1"/>
                          </a:solidFill>
                          <a:latin typeface="Arial" panose="020B0604020202020204" pitchFamily="34" charset="0"/>
                          <a:cs typeface="Arial" panose="020B0604020202020204" pitchFamily="34" charset="0"/>
                        </a:rPr>
                        <a:t>90 min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GB" sz="2000">
                          <a:solidFill>
                            <a:schemeClr val="tx1"/>
                          </a:solidFill>
                          <a:latin typeface="Arial" panose="020B0604020202020204" pitchFamily="34" charset="0"/>
                          <a:cs typeface="Arial" panose="020B0604020202020204" pitchFamily="34" charset="0"/>
                        </a:rPr>
                        <a:t>Calculator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GB" sz="2000">
                          <a:solidFill>
                            <a:schemeClr val="tx1"/>
                          </a:solidFill>
                          <a:latin typeface="Arial" panose="020B0604020202020204" pitchFamily="34" charset="0"/>
                          <a:cs typeface="Arial" panose="020B0604020202020204" pitchFamily="34" charset="0"/>
                        </a:rPr>
                        <a:t>80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15144"/>
                  </a:ext>
                </a:extLst>
              </a:tr>
              <a:tr h="370840">
                <a:tc>
                  <a:txBody>
                    <a:bodyPr/>
                    <a:lstStyle/>
                    <a:p>
                      <a:pPr algn="ctr"/>
                      <a:r>
                        <a:rPr lang="en-GB" sz="2000">
                          <a:solidFill>
                            <a:schemeClr val="tx1"/>
                          </a:solidFill>
                          <a:latin typeface="Arial" panose="020B0604020202020204" pitchFamily="34" charset="0"/>
                          <a:cs typeface="Arial" panose="020B0604020202020204" pitchFamily="34" charset="0"/>
                        </a:rPr>
                        <a:t>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GB" sz="2000">
                          <a:solidFill>
                            <a:schemeClr val="tx1"/>
                          </a:solidFill>
                          <a:latin typeface="Arial" panose="020B0604020202020204" pitchFamily="34" charset="0"/>
                          <a:cs typeface="Arial" panose="020B0604020202020204" pitchFamily="34" charset="0"/>
                        </a:rPr>
                        <a:t>Wed 11</a:t>
                      </a:r>
                      <a:r>
                        <a:rPr lang="en-GB" sz="2000" baseline="30000">
                          <a:solidFill>
                            <a:schemeClr val="tx1"/>
                          </a:solidFill>
                          <a:latin typeface="Arial" panose="020B0604020202020204" pitchFamily="34" charset="0"/>
                          <a:cs typeface="Arial" panose="020B0604020202020204" pitchFamily="34" charset="0"/>
                        </a:rPr>
                        <a:t>th</a:t>
                      </a:r>
                      <a:r>
                        <a:rPr lang="en-GB" sz="2000">
                          <a:solidFill>
                            <a:schemeClr val="tx1"/>
                          </a:solidFill>
                          <a:latin typeface="Arial" panose="020B0604020202020204" pitchFamily="34" charset="0"/>
                          <a:cs typeface="Arial" panose="020B0604020202020204" pitchFamily="34" charset="0"/>
                        </a:rPr>
                        <a:t> June (am)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GB" sz="2000">
                          <a:solidFill>
                            <a:schemeClr val="tx1"/>
                          </a:solidFill>
                          <a:latin typeface="Arial" panose="020B0604020202020204" pitchFamily="34" charset="0"/>
                          <a:cs typeface="Arial" panose="020B0604020202020204" pitchFamily="34" charset="0"/>
                        </a:rPr>
                        <a:t>90 min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GB" sz="2000">
                          <a:solidFill>
                            <a:schemeClr val="tx1"/>
                          </a:solidFill>
                          <a:latin typeface="Arial"/>
                          <a:cs typeface="Arial"/>
                        </a:rPr>
                        <a:t>Calculator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r"/>
                      <a:r>
                        <a:rPr lang="en-GB" sz="2000">
                          <a:solidFill>
                            <a:schemeClr val="tx1"/>
                          </a:solidFill>
                          <a:latin typeface="Arial" panose="020B0604020202020204" pitchFamily="34" charset="0"/>
                          <a:cs typeface="Arial" panose="020B0604020202020204" pitchFamily="34" charset="0"/>
                        </a:rPr>
                        <a:t>80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0798240"/>
                  </a:ext>
                </a:extLst>
              </a:tr>
            </a:tbl>
          </a:graphicData>
        </a:graphic>
      </p:graphicFrame>
      <p:sp>
        <p:nvSpPr>
          <p:cNvPr id="7" name="TextBox 6">
            <a:extLst>
              <a:ext uri="{FF2B5EF4-FFF2-40B4-BE49-F238E27FC236}">
                <a16:creationId xmlns:a16="http://schemas.microsoft.com/office/drawing/2014/main" id="{31A8BFEF-D3EE-8ADB-CAC4-0564F611E703}"/>
              </a:ext>
            </a:extLst>
          </p:cNvPr>
          <p:cNvSpPr txBox="1"/>
          <p:nvPr/>
        </p:nvSpPr>
        <p:spPr>
          <a:xfrm>
            <a:off x="323528" y="3573016"/>
            <a:ext cx="6336704" cy="830997"/>
          </a:xfrm>
          <a:prstGeom prst="rect">
            <a:avLst/>
          </a:prstGeom>
          <a:noFill/>
        </p:spPr>
        <p:txBody>
          <a:bodyPr wrap="square" rtlCol="0">
            <a:spAutoFit/>
          </a:bodyPr>
          <a:lstStyle/>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Pearson Edexcel Exam Board</a:t>
            </a:r>
          </a:p>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Each paper carries an equal weight</a:t>
            </a:r>
          </a:p>
        </p:txBody>
      </p:sp>
    </p:spTree>
    <p:custDataLst>
      <p:tags r:id="rId1"/>
    </p:custDataLst>
    <p:extLst>
      <p:ext uri="{BB962C8B-B14F-4D97-AF65-F5344CB8AC3E}">
        <p14:creationId xmlns:p14="http://schemas.microsoft.com/office/powerpoint/2010/main" val="2904053059"/>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Tiers of entry</a:t>
            </a:r>
          </a:p>
        </p:txBody>
      </p:sp>
      <p:graphicFrame>
        <p:nvGraphicFramePr>
          <p:cNvPr id="2" name="Table 1">
            <a:extLst>
              <a:ext uri="{FF2B5EF4-FFF2-40B4-BE49-F238E27FC236}">
                <a16:creationId xmlns:a16="http://schemas.microsoft.com/office/drawing/2014/main" id="{3F78B9FA-5B55-4F3C-C255-AEA38D65CF2C}"/>
              </a:ext>
            </a:extLst>
          </p:cNvPr>
          <p:cNvGraphicFramePr>
            <a:graphicFrameLocks noGrp="1"/>
          </p:cNvGraphicFramePr>
          <p:nvPr>
            <p:extLst>
              <p:ext uri="{D42A27DB-BD31-4B8C-83A1-F6EECF244321}">
                <p14:modId xmlns:p14="http://schemas.microsoft.com/office/powerpoint/2010/main" val="4081180931"/>
              </p:ext>
            </p:extLst>
          </p:nvPr>
        </p:nvGraphicFramePr>
        <p:xfrm>
          <a:off x="2267743" y="1072565"/>
          <a:ext cx="4608513" cy="4180968"/>
        </p:xfrm>
        <a:graphic>
          <a:graphicData uri="http://schemas.openxmlformats.org/drawingml/2006/table">
            <a:tbl>
              <a:tblPr/>
              <a:tblGrid>
                <a:gridCol w="1536171">
                  <a:extLst>
                    <a:ext uri="{9D8B030D-6E8A-4147-A177-3AD203B41FA5}">
                      <a16:colId xmlns:a16="http://schemas.microsoft.com/office/drawing/2014/main" val="1933139394"/>
                    </a:ext>
                  </a:extLst>
                </a:gridCol>
                <a:gridCol w="1536171">
                  <a:extLst>
                    <a:ext uri="{9D8B030D-6E8A-4147-A177-3AD203B41FA5}">
                      <a16:colId xmlns:a16="http://schemas.microsoft.com/office/drawing/2014/main" val="1064417204"/>
                    </a:ext>
                  </a:extLst>
                </a:gridCol>
                <a:gridCol w="1536171">
                  <a:extLst>
                    <a:ext uri="{9D8B030D-6E8A-4147-A177-3AD203B41FA5}">
                      <a16:colId xmlns:a16="http://schemas.microsoft.com/office/drawing/2014/main" val="321668836"/>
                    </a:ext>
                  </a:extLst>
                </a:gridCol>
              </a:tblGrid>
              <a:tr h="158285">
                <a:tc>
                  <a:txBody>
                    <a:bodyPr/>
                    <a:lstStyle/>
                    <a:p>
                      <a:pPr algn="ctr" fontAlgn="base"/>
                      <a:r>
                        <a:rPr lang="en-US" sz="2000" b="1" i="0">
                          <a:solidFill>
                            <a:schemeClr val="tx1"/>
                          </a:solidFill>
                          <a:effectLst/>
                          <a:latin typeface="Arial" panose="020B0604020202020204" pitchFamily="34" charset="0"/>
                          <a:cs typeface="Arial" panose="020B0604020202020204" pitchFamily="34" charset="0"/>
                        </a:rPr>
                        <a:t>Foundation​</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r>
                        <a:rPr lang="en-US" sz="2000" b="1" i="0">
                          <a:solidFill>
                            <a:schemeClr val="tx1"/>
                          </a:solidFill>
                          <a:effectLst/>
                          <a:latin typeface="Arial" panose="020B0604020202020204" pitchFamily="34" charset="0"/>
                          <a:cs typeface="Arial" panose="020B0604020202020204" pitchFamily="34" charset="0"/>
                        </a:rPr>
                        <a:t>Grade​</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r>
                        <a:rPr lang="en-US" sz="2000" b="1" i="0">
                          <a:solidFill>
                            <a:schemeClr val="tx1"/>
                          </a:solidFill>
                          <a:effectLst/>
                          <a:latin typeface="Arial" panose="020B0604020202020204" pitchFamily="34" charset="0"/>
                          <a:cs typeface="Arial" panose="020B0604020202020204" pitchFamily="34" charset="0"/>
                        </a:rPr>
                        <a:t>Higher​</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4098313"/>
                  </a:ext>
                </a:extLst>
              </a:tr>
              <a:tr h="114157">
                <a:tc>
                  <a:txBody>
                    <a:bodyPr/>
                    <a:lstStyle/>
                    <a:p>
                      <a:pPr algn="l" fontAlgn="auto"/>
                      <a:r>
                        <a:rPr lang="en-US" sz="2000" b="0" i="0">
                          <a:solidFill>
                            <a:schemeClr val="tx1"/>
                          </a:solidFill>
                          <a:effectLs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9​</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26662689"/>
                  </a:ext>
                </a:extLst>
              </a:tr>
              <a:tr h="114157">
                <a:tc>
                  <a:txBody>
                    <a:bodyPr/>
                    <a:lstStyle/>
                    <a:p>
                      <a:pPr algn="l" fontAlgn="auto"/>
                      <a:r>
                        <a:rPr lang="en-US" sz="2000" b="0" i="0">
                          <a:solidFill>
                            <a:schemeClr val="tx1"/>
                          </a:solidFill>
                          <a:effectLs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8​</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298597610"/>
                  </a:ext>
                </a:extLst>
              </a:tr>
              <a:tr h="114157">
                <a:tc>
                  <a:txBody>
                    <a:bodyPr/>
                    <a:lstStyle/>
                    <a:p>
                      <a:pPr algn="l" fontAlgn="auto"/>
                      <a:r>
                        <a:rPr lang="en-US" sz="2000" b="0" i="0">
                          <a:solidFill>
                            <a:schemeClr val="tx1"/>
                          </a:solidFill>
                          <a:effectLs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7​</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274672588"/>
                  </a:ext>
                </a:extLst>
              </a:tr>
              <a:tr h="114157">
                <a:tc>
                  <a:txBody>
                    <a:bodyPr/>
                    <a:lstStyle/>
                    <a:p>
                      <a:pPr algn="l" fontAlgn="auto"/>
                      <a:r>
                        <a:rPr lang="en-US" sz="2000" b="0" i="0">
                          <a:solidFill>
                            <a:schemeClr val="tx1"/>
                          </a:solidFill>
                          <a:effectLs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6​</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777859250"/>
                  </a:ext>
                </a:extLst>
              </a:tr>
              <a:tr h="114157">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5​</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774177907"/>
                  </a:ext>
                </a:extLst>
              </a:tr>
              <a:tr h="114157">
                <a:tc>
                  <a:txBody>
                    <a:bodyPr/>
                    <a:lstStyle/>
                    <a:p>
                      <a:pPr algn="ctr" fontAlgn="base"/>
                      <a:r>
                        <a:rPr lang="en-US" sz="2000" b="0" i="0">
                          <a:solidFill>
                            <a:schemeClr val="tx1"/>
                          </a:solidFill>
                          <a:effectLst/>
                          <a:highlight>
                            <a:srgbClr val="00B0F0"/>
                          </a:highlight>
                          <a:latin typeface="Arial" panose="020B0604020202020204" pitchFamily="34" charset="0"/>
                          <a:cs typeface="Arial" panose="020B0604020202020204" pitchFamily="34" charset="0"/>
                        </a:rPr>
                        <a:t>Pass</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4​</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r>
                        <a:rPr lang="en-US" sz="2000" b="0" i="0">
                          <a:solidFill>
                            <a:schemeClr val="tx1"/>
                          </a:solidFill>
                          <a:effectLst/>
                          <a:highlight>
                            <a:srgbClr val="00B0F0"/>
                          </a:highlight>
                          <a:latin typeface="Arial" panose="020B0604020202020204" pitchFamily="34" charset="0"/>
                          <a:cs typeface="Arial" panose="020B0604020202020204" pitchFamily="34" charset="0"/>
                        </a:rPr>
                        <a:t>Pass</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63559722"/>
                  </a:ext>
                </a:extLst>
              </a:tr>
              <a:tr h="114157">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3​</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20664982"/>
                  </a:ext>
                </a:extLst>
              </a:tr>
              <a:tr h="114157">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2​</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fontAlgn="auto"/>
                      <a:r>
                        <a:rPr lang="en-US" sz="2000" b="0" i="0">
                          <a:solidFill>
                            <a:schemeClr val="tx1"/>
                          </a:solidFill>
                          <a:effectLs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4093124017"/>
                  </a:ext>
                </a:extLst>
              </a:tr>
              <a:tr h="114157">
                <a:tc>
                  <a:txBody>
                    <a:bodyPr/>
                    <a:lstStyle/>
                    <a:p>
                      <a:pPr algn="ctr" fontAlgn="base"/>
                      <a:endParaRPr lang="en-US" sz="2000" b="0" i="0">
                        <a:solidFill>
                          <a:schemeClr val="tx1"/>
                        </a:solidFill>
                        <a:effectLst/>
                        <a:highlight>
                          <a:srgbClr val="00B0F0"/>
                        </a:highligh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1​</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fontAlgn="auto"/>
                      <a:r>
                        <a:rPr lang="en-US" sz="2000" b="0" i="0">
                          <a:solidFill>
                            <a:schemeClr val="tx1"/>
                          </a:solidFill>
                          <a:effectLs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131373296"/>
                  </a:ext>
                </a:extLst>
              </a:tr>
              <a:tr h="114157">
                <a:tc>
                  <a:txBody>
                    <a:bodyPr/>
                    <a:lstStyle/>
                    <a:p>
                      <a:pPr algn="ctr" fontAlgn="auto"/>
                      <a:r>
                        <a:rPr lang="en-US" sz="2000" b="0" i="0">
                          <a:solidFill>
                            <a:schemeClr val="tx1"/>
                          </a:solidFill>
                          <a:effectLst/>
                          <a:highlight>
                            <a:srgbClr val="00B0F0"/>
                          </a:highligh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tc>
                  <a:txBody>
                    <a:bodyPr/>
                    <a:lstStyle/>
                    <a:p>
                      <a:pPr algn="ctr" fontAlgn="base"/>
                      <a:r>
                        <a:rPr lang="en-US" sz="2000" b="0" i="0">
                          <a:solidFill>
                            <a:schemeClr val="tx1"/>
                          </a:solidFill>
                          <a:effectLst/>
                          <a:latin typeface="Arial" panose="020B0604020202020204" pitchFamily="34" charset="0"/>
                          <a:cs typeface="Arial" panose="020B0604020202020204" pitchFamily="34" charset="0"/>
                        </a:rPr>
                        <a:t>U​</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fontAlgn="auto"/>
                      <a:r>
                        <a:rPr lang="en-US" sz="2000" b="0" i="0">
                          <a:solidFill>
                            <a:schemeClr val="tx1"/>
                          </a:solidFill>
                          <a:effectLst/>
                          <a:highlight>
                            <a:srgbClr val="00B0F0"/>
                          </a:highlight>
                          <a:latin typeface="Arial" panose="020B0604020202020204" pitchFamily="34" charset="0"/>
                          <a:cs typeface="Arial" panose="020B0604020202020204" pitchFamily="34" charset="0"/>
                        </a:rPr>
                        <a:t>​</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92587638"/>
                  </a:ext>
                </a:extLst>
              </a:tr>
            </a:tbl>
          </a:graphicData>
        </a:graphic>
      </p:graphicFrame>
      <p:sp>
        <p:nvSpPr>
          <p:cNvPr id="3" name="Rectangle 1">
            <a:extLst>
              <a:ext uri="{FF2B5EF4-FFF2-40B4-BE49-F238E27FC236}">
                <a16:creationId xmlns:a16="http://schemas.microsoft.com/office/drawing/2014/main" id="{733A064A-EB54-4972-C8D0-01FFB26F1637}"/>
              </a:ext>
            </a:extLst>
          </p:cNvPr>
          <p:cNvSpPr>
            <a:spLocks noChangeArrowheads="1"/>
          </p:cNvSpPr>
          <p:nvPr/>
        </p:nvSpPr>
        <p:spPr bwMode="auto">
          <a:xfrm>
            <a:off x="2962275" y="2754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3B75023F-8ED5-53FF-CAF5-C3129034A46A}"/>
              </a:ext>
            </a:extLst>
          </p:cNvPr>
          <p:cNvSpPr txBox="1"/>
          <p:nvPr/>
        </p:nvSpPr>
        <p:spPr>
          <a:xfrm>
            <a:off x="377348" y="5373216"/>
            <a:ext cx="8947180" cy="1569660"/>
          </a:xfrm>
          <a:prstGeom prst="rect">
            <a:avLst/>
          </a:prstGeom>
          <a:noFill/>
        </p:spPr>
        <p:txBody>
          <a:bodyPr wrap="square" rtlCol="0">
            <a:spAutoFit/>
          </a:bodyPr>
          <a:lstStyle/>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In most cases you child will already know if they will do the foundation or higher papers</a:t>
            </a:r>
          </a:p>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This is finalized in February after the mocks</a:t>
            </a:r>
          </a:p>
          <a:p>
            <a:pPr marL="342900" indent="-342900">
              <a:buFont typeface="Arial" panose="020B0604020202020204" pitchFamily="34" charset="0"/>
              <a:buChar char="•"/>
            </a:pPr>
            <a:endParaRPr lang="en-GB" sz="2400">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64871204"/>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What students need to bring</a:t>
            </a:r>
          </a:p>
        </p:txBody>
      </p:sp>
      <p:sp>
        <p:nvSpPr>
          <p:cNvPr id="3" name="TextBox 2">
            <a:extLst>
              <a:ext uri="{FF2B5EF4-FFF2-40B4-BE49-F238E27FC236}">
                <a16:creationId xmlns:a16="http://schemas.microsoft.com/office/drawing/2014/main" id="{83306FDC-B1C5-47CA-BE54-53C6B9C42E1D}"/>
              </a:ext>
            </a:extLst>
          </p:cNvPr>
          <p:cNvSpPr txBox="1"/>
          <p:nvPr/>
        </p:nvSpPr>
        <p:spPr>
          <a:xfrm>
            <a:off x="5935829" y="1072565"/>
            <a:ext cx="2736304" cy="3785652"/>
          </a:xfrm>
          <a:prstGeom prst="rect">
            <a:avLst/>
          </a:prstGeom>
          <a:noFill/>
        </p:spPr>
        <p:txBody>
          <a:bodyPr wrap="square" rtlCol="0">
            <a:spAutoFit/>
          </a:bodyPr>
          <a:lstStyle/>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They need a MODERN scientific calculator</a:t>
            </a:r>
          </a:p>
          <a:p>
            <a:pPr marL="342900" indent="-342900">
              <a:buFont typeface="Arial" panose="020B0604020202020204" pitchFamily="34" charset="0"/>
              <a:buChar char="•"/>
            </a:pPr>
            <a:endParaRPr lang="en-GB" sz="24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Students who have and use their own calculator do better in exams</a:t>
            </a:r>
          </a:p>
        </p:txBody>
      </p:sp>
      <p:grpSp>
        <p:nvGrpSpPr>
          <p:cNvPr id="20" name="Group 19">
            <a:extLst>
              <a:ext uri="{FF2B5EF4-FFF2-40B4-BE49-F238E27FC236}">
                <a16:creationId xmlns:a16="http://schemas.microsoft.com/office/drawing/2014/main" id="{E3240906-5984-1520-411B-0E4F48DA4226}"/>
              </a:ext>
            </a:extLst>
          </p:cNvPr>
          <p:cNvGrpSpPr/>
          <p:nvPr/>
        </p:nvGrpSpPr>
        <p:grpSpPr>
          <a:xfrm>
            <a:off x="605873" y="1166953"/>
            <a:ext cx="5256584" cy="5256584"/>
            <a:chOff x="755576" y="1196752"/>
            <a:chExt cx="5256584" cy="5256584"/>
          </a:xfrm>
        </p:grpSpPr>
        <p:sp>
          <p:nvSpPr>
            <p:cNvPr id="2" name="Rectangle 1">
              <a:extLst>
                <a:ext uri="{FF2B5EF4-FFF2-40B4-BE49-F238E27FC236}">
                  <a16:creationId xmlns:a16="http://schemas.microsoft.com/office/drawing/2014/main" id="{70462FEA-D78F-76B7-89BA-95F5FDECDA77}"/>
                </a:ext>
              </a:extLst>
            </p:cNvPr>
            <p:cNvSpPr/>
            <p:nvPr/>
          </p:nvSpPr>
          <p:spPr>
            <a:xfrm>
              <a:off x="755576" y="1196752"/>
              <a:ext cx="5256584" cy="525658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4DE8793-53FA-D186-FBFC-9F702C666C09}"/>
                </a:ext>
              </a:extLst>
            </p:cNvPr>
            <p:cNvPicPr>
              <a:picLocks noChangeAspect="1"/>
            </p:cNvPicPr>
            <p:nvPr/>
          </p:nvPicPr>
          <p:blipFill>
            <a:blip r:embed="rId4"/>
            <a:stretch>
              <a:fillRect/>
            </a:stretch>
          </p:blipFill>
          <p:spPr>
            <a:xfrm>
              <a:off x="964180" y="1340768"/>
              <a:ext cx="4839375" cy="990738"/>
            </a:xfrm>
            <a:prstGeom prst="rect">
              <a:avLst/>
            </a:prstGeom>
          </p:spPr>
        </p:pic>
        <p:pic>
          <p:nvPicPr>
            <p:cNvPr id="7" name="Picture 6">
              <a:extLst>
                <a:ext uri="{FF2B5EF4-FFF2-40B4-BE49-F238E27FC236}">
                  <a16:creationId xmlns:a16="http://schemas.microsoft.com/office/drawing/2014/main" id="{8AE04069-BFEE-0F1E-6AF3-9CCD3DD61F2C}"/>
                </a:ext>
              </a:extLst>
            </p:cNvPr>
            <p:cNvPicPr>
              <a:picLocks noChangeAspect="1"/>
            </p:cNvPicPr>
            <p:nvPr/>
          </p:nvPicPr>
          <p:blipFill>
            <a:blip r:embed="rId5"/>
            <a:stretch>
              <a:fillRect/>
            </a:stretch>
          </p:blipFill>
          <p:spPr>
            <a:xfrm>
              <a:off x="1030863" y="2475522"/>
              <a:ext cx="2821057" cy="519668"/>
            </a:xfrm>
            <a:prstGeom prst="rect">
              <a:avLst/>
            </a:prstGeom>
          </p:spPr>
        </p:pic>
        <p:pic>
          <p:nvPicPr>
            <p:cNvPr id="9" name="Picture 8">
              <a:extLst>
                <a:ext uri="{FF2B5EF4-FFF2-40B4-BE49-F238E27FC236}">
                  <a16:creationId xmlns:a16="http://schemas.microsoft.com/office/drawing/2014/main" id="{4D549309-5C3B-3301-4572-AEF535270422}"/>
                </a:ext>
              </a:extLst>
            </p:cNvPr>
            <p:cNvPicPr>
              <a:picLocks noChangeAspect="1"/>
            </p:cNvPicPr>
            <p:nvPr/>
          </p:nvPicPr>
          <p:blipFill>
            <a:blip r:embed="rId6"/>
            <a:stretch>
              <a:fillRect/>
            </a:stretch>
          </p:blipFill>
          <p:spPr>
            <a:xfrm>
              <a:off x="1016574" y="3139206"/>
              <a:ext cx="2691330" cy="259927"/>
            </a:xfrm>
            <a:prstGeom prst="rect">
              <a:avLst/>
            </a:prstGeom>
          </p:spPr>
        </p:pic>
        <p:pic>
          <p:nvPicPr>
            <p:cNvPr id="11" name="Picture 10">
              <a:extLst>
                <a:ext uri="{FF2B5EF4-FFF2-40B4-BE49-F238E27FC236}">
                  <a16:creationId xmlns:a16="http://schemas.microsoft.com/office/drawing/2014/main" id="{D6FAAA6E-F09C-A7BD-4C44-D6D902A2E6BB}"/>
                </a:ext>
              </a:extLst>
            </p:cNvPr>
            <p:cNvPicPr>
              <a:picLocks noChangeAspect="1"/>
            </p:cNvPicPr>
            <p:nvPr/>
          </p:nvPicPr>
          <p:blipFill>
            <a:blip r:embed="rId7"/>
            <a:stretch>
              <a:fillRect/>
            </a:stretch>
          </p:blipFill>
          <p:spPr>
            <a:xfrm>
              <a:off x="4127208" y="2837760"/>
              <a:ext cx="1676348" cy="3393582"/>
            </a:xfrm>
            <a:prstGeom prst="rect">
              <a:avLst/>
            </a:prstGeom>
          </p:spPr>
        </p:pic>
        <p:pic>
          <p:nvPicPr>
            <p:cNvPr id="13" name="Picture 12">
              <a:extLst>
                <a:ext uri="{FF2B5EF4-FFF2-40B4-BE49-F238E27FC236}">
                  <a16:creationId xmlns:a16="http://schemas.microsoft.com/office/drawing/2014/main" id="{B3C9E709-99BF-FF89-1D3D-9345BBBB8649}"/>
                </a:ext>
              </a:extLst>
            </p:cNvPr>
            <p:cNvPicPr>
              <a:picLocks noChangeAspect="1"/>
            </p:cNvPicPr>
            <p:nvPr/>
          </p:nvPicPr>
          <p:blipFill>
            <a:blip r:embed="rId8"/>
            <a:stretch>
              <a:fillRect/>
            </a:stretch>
          </p:blipFill>
          <p:spPr>
            <a:xfrm>
              <a:off x="886507" y="4797152"/>
              <a:ext cx="2823019" cy="1596625"/>
            </a:xfrm>
            <a:prstGeom prst="rect">
              <a:avLst/>
            </a:prstGeom>
          </p:spPr>
        </p:pic>
        <p:pic>
          <p:nvPicPr>
            <p:cNvPr id="15" name="Picture 14">
              <a:extLst>
                <a:ext uri="{FF2B5EF4-FFF2-40B4-BE49-F238E27FC236}">
                  <a16:creationId xmlns:a16="http://schemas.microsoft.com/office/drawing/2014/main" id="{5D3D791C-669E-5A17-41FD-6B009304BC9D}"/>
                </a:ext>
              </a:extLst>
            </p:cNvPr>
            <p:cNvPicPr>
              <a:picLocks noChangeAspect="1"/>
            </p:cNvPicPr>
            <p:nvPr/>
          </p:nvPicPr>
          <p:blipFill>
            <a:blip r:embed="rId9"/>
            <a:stretch>
              <a:fillRect/>
            </a:stretch>
          </p:blipFill>
          <p:spPr>
            <a:xfrm>
              <a:off x="3488924" y="4454240"/>
              <a:ext cx="566276" cy="990984"/>
            </a:xfrm>
            <a:prstGeom prst="rect">
              <a:avLst/>
            </a:prstGeom>
          </p:spPr>
        </p:pic>
        <p:pic>
          <p:nvPicPr>
            <p:cNvPr id="17" name="Picture 16">
              <a:extLst>
                <a:ext uri="{FF2B5EF4-FFF2-40B4-BE49-F238E27FC236}">
                  <a16:creationId xmlns:a16="http://schemas.microsoft.com/office/drawing/2014/main" id="{FD40AF18-097A-834F-0F62-BE5891EA4134}"/>
                </a:ext>
              </a:extLst>
            </p:cNvPr>
            <p:cNvPicPr>
              <a:picLocks noChangeAspect="1"/>
            </p:cNvPicPr>
            <p:nvPr/>
          </p:nvPicPr>
          <p:blipFill>
            <a:blip r:embed="rId10"/>
            <a:stretch>
              <a:fillRect/>
            </a:stretch>
          </p:blipFill>
          <p:spPr>
            <a:xfrm>
              <a:off x="3162461" y="3684896"/>
              <a:ext cx="963056" cy="896232"/>
            </a:xfrm>
            <a:prstGeom prst="rect">
              <a:avLst/>
            </a:prstGeom>
          </p:spPr>
        </p:pic>
        <p:pic>
          <p:nvPicPr>
            <p:cNvPr id="19" name="Picture 18">
              <a:extLst>
                <a:ext uri="{FF2B5EF4-FFF2-40B4-BE49-F238E27FC236}">
                  <a16:creationId xmlns:a16="http://schemas.microsoft.com/office/drawing/2014/main" id="{895634C3-E3C3-CAD2-34BF-BA0768F4B03A}"/>
                </a:ext>
              </a:extLst>
            </p:cNvPr>
            <p:cNvPicPr>
              <a:picLocks noChangeAspect="1"/>
            </p:cNvPicPr>
            <p:nvPr/>
          </p:nvPicPr>
          <p:blipFill>
            <a:blip r:embed="rId11"/>
            <a:stretch>
              <a:fillRect/>
            </a:stretch>
          </p:blipFill>
          <p:spPr>
            <a:xfrm rot="16200000">
              <a:off x="1572322" y="3044302"/>
              <a:ext cx="852773" cy="2054217"/>
            </a:xfrm>
            <a:prstGeom prst="rect">
              <a:avLst/>
            </a:prstGeom>
          </p:spPr>
        </p:pic>
      </p:grpSp>
    </p:spTree>
    <p:custDataLst>
      <p:tags r:id="rId1"/>
    </p:custDataLst>
    <p:extLst>
      <p:ext uri="{BB962C8B-B14F-4D97-AF65-F5344CB8AC3E}">
        <p14:creationId xmlns:p14="http://schemas.microsoft.com/office/powerpoint/2010/main" val="959028535"/>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Revising for mathematics</a:t>
            </a:r>
          </a:p>
        </p:txBody>
      </p:sp>
      <p:sp>
        <p:nvSpPr>
          <p:cNvPr id="2" name="Rectangle 1">
            <a:extLst>
              <a:ext uri="{FF2B5EF4-FFF2-40B4-BE49-F238E27FC236}">
                <a16:creationId xmlns:a16="http://schemas.microsoft.com/office/drawing/2014/main" id="{50A3BC1D-D365-7C6B-F079-4AC93580A11A}"/>
              </a:ext>
            </a:extLst>
          </p:cNvPr>
          <p:cNvSpPr/>
          <p:nvPr/>
        </p:nvSpPr>
        <p:spPr>
          <a:xfrm>
            <a:off x="755576" y="1076126"/>
            <a:ext cx="3744416" cy="518457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a:latin typeface="Arial" panose="020B0604020202020204" pitchFamily="34" charset="0"/>
                <a:cs typeface="Arial" panose="020B0604020202020204" pitchFamily="34" charset="0"/>
              </a:rPr>
              <a:t>Skills practice</a:t>
            </a:r>
          </a:p>
          <a:p>
            <a:endParaRPr lang="en-GB" sz="1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Sparx</a:t>
            </a:r>
          </a:p>
          <a:p>
            <a:r>
              <a:rPr lang="en-GB" sz="2400">
                <a:latin typeface="Arial" panose="020B0604020202020204" pitchFamily="34" charset="0"/>
                <a:cs typeface="Arial" panose="020B0604020202020204" pitchFamily="34" charset="0"/>
              </a:rPr>
              <a:t>Homework</a:t>
            </a:r>
            <a:endParaRPr lang="en-GB" sz="2400">
              <a:solidFill>
                <a:srgbClr val="FFFF00"/>
              </a:solidFill>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Independent learning</a:t>
            </a:r>
          </a:p>
          <a:p>
            <a:r>
              <a:rPr lang="en-GB" sz="1400">
                <a:solidFill>
                  <a:schemeClr val="tx1"/>
                </a:solidFill>
                <a:hlinkClick r:id="rId4">
                  <a:extLst>
                    <a:ext uri="{A12FA001-AC4F-418D-AE19-62706E023703}">
                      <ahyp:hlinkClr xmlns:ahyp="http://schemas.microsoft.com/office/drawing/2018/hyperlinkcolor" val="tx"/>
                    </a:ext>
                  </a:extLst>
                </a:hlinkClick>
              </a:rPr>
              <a:t>Sparx Maths</a:t>
            </a:r>
            <a:endParaRPr lang="en-GB" sz="1400">
              <a:solidFill>
                <a:schemeClr val="tx1"/>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err="1">
                <a:solidFill>
                  <a:srgbClr val="FFFF00"/>
                </a:solidFill>
                <a:latin typeface="Arial" panose="020B0604020202020204" pitchFamily="34" charset="0"/>
                <a:cs typeface="Arial" panose="020B0604020202020204" pitchFamily="34" charset="0"/>
              </a:rPr>
              <a:t>Corbettmaths</a:t>
            </a:r>
            <a:endParaRPr lang="en-GB" sz="2400">
              <a:solidFill>
                <a:srgbClr val="FFFF00"/>
              </a:solidFill>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How to videos</a:t>
            </a:r>
          </a:p>
          <a:p>
            <a:r>
              <a:rPr lang="en-GB" sz="2400">
                <a:latin typeface="Arial" panose="020B0604020202020204" pitchFamily="34" charset="0"/>
                <a:cs typeface="Arial" panose="020B0604020202020204" pitchFamily="34" charset="0"/>
              </a:rPr>
              <a:t>Practice questions/</a:t>
            </a:r>
            <a:r>
              <a:rPr lang="en-GB" sz="2400" err="1">
                <a:latin typeface="Arial" panose="020B0604020202020204" pitchFamily="34" charset="0"/>
                <a:cs typeface="Arial" panose="020B0604020202020204" pitchFamily="34" charset="0"/>
              </a:rPr>
              <a:t>ans</a:t>
            </a:r>
            <a:endParaRPr lang="en-GB" sz="2400">
              <a:latin typeface="Arial" panose="020B0604020202020204" pitchFamily="34" charset="0"/>
              <a:cs typeface="Arial" panose="020B0604020202020204" pitchFamily="34" charset="0"/>
            </a:endParaRPr>
          </a:p>
          <a:p>
            <a:r>
              <a:rPr lang="en-GB" sz="1400">
                <a:solidFill>
                  <a:schemeClr val="tx1"/>
                </a:solidFill>
                <a:hlinkClick r:id="rId5">
                  <a:extLst>
                    <a:ext uri="{A12FA001-AC4F-418D-AE19-62706E023703}">
                      <ahyp:hlinkClr xmlns:ahyp="http://schemas.microsoft.com/office/drawing/2018/hyperlinkcolor" val="tx"/>
                    </a:ext>
                  </a:extLst>
                </a:hlinkClick>
              </a:rPr>
              <a:t>Videos and Worksheets – </a:t>
            </a:r>
            <a:r>
              <a:rPr lang="en-GB" sz="1400" err="1">
                <a:solidFill>
                  <a:schemeClr val="tx1"/>
                </a:solidFill>
                <a:hlinkClick r:id="rId5">
                  <a:extLst>
                    <a:ext uri="{A12FA001-AC4F-418D-AE19-62706E023703}">
                      <ahyp:hlinkClr xmlns:ahyp="http://schemas.microsoft.com/office/drawing/2018/hyperlinkcolor" val="tx"/>
                    </a:ext>
                  </a:extLst>
                </a:hlinkClick>
              </a:rPr>
              <a:t>Corbettmaths</a:t>
            </a:r>
            <a:endParaRPr lang="en-GB" sz="1400">
              <a:solidFill>
                <a:schemeClr val="tx1"/>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err="1">
                <a:solidFill>
                  <a:srgbClr val="FFFF00"/>
                </a:solidFill>
                <a:latin typeface="Arial" panose="020B0604020202020204" pitchFamily="34" charset="0"/>
                <a:cs typeface="Arial" panose="020B0604020202020204" pitchFamily="34" charset="0"/>
              </a:rPr>
              <a:t>MathsMadeEasy</a:t>
            </a:r>
            <a:endParaRPr lang="en-GB" sz="2400">
              <a:solidFill>
                <a:srgbClr val="FFFF00"/>
              </a:solidFill>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Revision by topic/grade</a:t>
            </a:r>
          </a:p>
          <a:p>
            <a:r>
              <a:rPr lang="en-GB" sz="2400">
                <a:latin typeface="Arial" panose="020B0604020202020204" pitchFamily="34" charset="0"/>
                <a:cs typeface="Arial" panose="020B0604020202020204" pitchFamily="34" charset="0"/>
              </a:rPr>
              <a:t>Sample questions</a:t>
            </a:r>
          </a:p>
          <a:p>
            <a:r>
              <a:rPr lang="en-GB" sz="1400">
                <a:solidFill>
                  <a:schemeClr val="tx1"/>
                </a:solidFill>
                <a:hlinkClick r:id="rId6">
                  <a:extLst>
                    <a:ext uri="{A12FA001-AC4F-418D-AE19-62706E023703}">
                      <ahyp:hlinkClr xmlns:ahyp="http://schemas.microsoft.com/office/drawing/2018/hyperlinkcolor" val="tx"/>
                    </a:ext>
                  </a:extLst>
                </a:hlinkClick>
              </a:rPr>
              <a:t>Edexcel GCSE Maths Revision | Past Papers | Tests | Worksheets (mmerevise.co.uk)</a:t>
            </a:r>
            <a:endParaRPr lang="en-GB" sz="1400">
              <a:solidFill>
                <a:schemeClr val="tx1"/>
              </a:solidFill>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5CC0243-BF9A-6ECB-8101-009286A6AA7E}"/>
              </a:ext>
            </a:extLst>
          </p:cNvPr>
          <p:cNvSpPr/>
          <p:nvPr/>
        </p:nvSpPr>
        <p:spPr>
          <a:xfrm>
            <a:off x="4716016" y="1072565"/>
            <a:ext cx="3744416" cy="518457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a:latin typeface="Arial" panose="020B0604020202020204" pitchFamily="34" charset="0"/>
                <a:cs typeface="Arial" panose="020B0604020202020204" pitchFamily="34" charset="0"/>
              </a:rPr>
              <a:t>Past paper questions</a:t>
            </a:r>
          </a:p>
          <a:p>
            <a:endParaRPr lang="en-GB" sz="1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Provided by school</a:t>
            </a:r>
          </a:p>
          <a:p>
            <a:r>
              <a:rPr lang="en-GB" sz="2400">
                <a:latin typeface="Arial" panose="020B0604020202020204" pitchFamily="34" charset="0"/>
                <a:cs typeface="Arial" panose="020B0604020202020204" pitchFamily="34" charset="0"/>
              </a:rPr>
              <a:t>Materials on </a:t>
            </a:r>
            <a:r>
              <a:rPr lang="en-GB" sz="2400" err="1">
                <a:latin typeface="Arial" panose="020B0604020202020204" pitchFamily="34" charset="0"/>
                <a:cs typeface="Arial" panose="020B0604020202020204" pitchFamily="34" charset="0"/>
              </a:rPr>
              <a:t>sharepoint</a:t>
            </a:r>
            <a:endParaRPr lang="en-GB" sz="2400">
              <a:latin typeface="Arial" panose="020B0604020202020204" pitchFamily="34" charset="0"/>
              <a:cs typeface="Arial" panose="020B0604020202020204" pitchFamily="34" charset="0"/>
            </a:endParaRPr>
          </a:p>
          <a:p>
            <a:r>
              <a:rPr lang="en-GB" sz="1400">
                <a:solidFill>
                  <a:schemeClr val="tx1"/>
                </a:solidFill>
                <a:hlinkClick r:id="rId7">
                  <a:extLst>
                    <a:ext uri="{A12FA001-AC4F-418D-AE19-62706E023703}">
                      <ahyp:hlinkClr xmlns:ahyp="http://schemas.microsoft.com/office/drawing/2018/hyperlinkcolor" val="tx"/>
                    </a:ext>
                  </a:extLst>
                </a:hlinkClick>
              </a:rPr>
              <a:t>Maths - Home (sharepoint.com)</a:t>
            </a:r>
            <a:endParaRPr lang="en-GB" sz="1400">
              <a:solidFill>
                <a:schemeClr val="tx1"/>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solidFill>
                  <a:srgbClr val="FFFF00"/>
                </a:solidFill>
                <a:latin typeface="Arial" panose="020B0604020202020204" pitchFamily="34" charset="0"/>
                <a:cs typeface="Arial" panose="020B0604020202020204" pitchFamily="34" charset="0"/>
              </a:rPr>
              <a:t>Maths genie</a:t>
            </a:r>
          </a:p>
          <a:p>
            <a:r>
              <a:rPr lang="en-GB" sz="2400">
                <a:latin typeface="Arial" panose="020B0604020202020204" pitchFamily="34" charset="0"/>
                <a:cs typeface="Arial" panose="020B0604020202020204" pitchFamily="34" charset="0"/>
              </a:rPr>
              <a:t>Has past papers with sample answers written in a student friendly way</a:t>
            </a:r>
            <a:endParaRPr lang="en-GB" sz="2400">
              <a:solidFill>
                <a:srgbClr val="FFFF00"/>
              </a:solidFill>
              <a:latin typeface="Arial" panose="020B0604020202020204" pitchFamily="34" charset="0"/>
              <a:cs typeface="Arial" panose="020B0604020202020204" pitchFamily="34" charset="0"/>
            </a:endParaRPr>
          </a:p>
          <a:p>
            <a:r>
              <a:rPr lang="en-GB" sz="140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https://www.mathsgenie.co.uk/papers.php</a:t>
            </a:r>
            <a:endParaRPr lang="en-GB" sz="1400">
              <a:solidFill>
                <a:schemeClr val="tx1"/>
              </a:solidFill>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pic>
        <p:nvPicPr>
          <p:cNvPr id="7" name="Content Placeholder 4" descr="A close-up of a grey background&#10;&#10;Description automatically generated">
            <a:extLst>
              <a:ext uri="{FF2B5EF4-FFF2-40B4-BE49-F238E27FC236}">
                <a16:creationId xmlns:a16="http://schemas.microsoft.com/office/drawing/2014/main" id="{28D0AE5A-F627-0762-292C-25BC5315C01C}"/>
              </a:ext>
            </a:extLst>
          </p:cNvPr>
          <p:cNvPicPr>
            <a:picLocks noChangeAspect="1"/>
          </p:cNvPicPr>
          <p:nvPr/>
        </p:nvPicPr>
        <p:blipFill>
          <a:blip r:embed="rId9"/>
          <a:stretch>
            <a:fillRect/>
          </a:stretch>
        </p:blipFill>
        <p:spPr>
          <a:xfrm>
            <a:off x="7020272" y="2801061"/>
            <a:ext cx="1272499" cy="333342"/>
          </a:xfrm>
          <a:prstGeom prst="rect">
            <a:avLst/>
          </a:prstGeom>
        </p:spPr>
      </p:pic>
      <p:pic>
        <p:nvPicPr>
          <p:cNvPr id="8" name="Picture 7" descr="A black and white logo&#10;&#10;Description automatically generated">
            <a:extLst>
              <a:ext uri="{FF2B5EF4-FFF2-40B4-BE49-F238E27FC236}">
                <a16:creationId xmlns:a16="http://schemas.microsoft.com/office/drawing/2014/main" id="{4E5E5EA3-A25C-6ED1-F5BB-5D5385FFF049}"/>
              </a:ext>
            </a:extLst>
          </p:cNvPr>
          <p:cNvPicPr>
            <a:picLocks noChangeAspect="1"/>
          </p:cNvPicPr>
          <p:nvPr/>
        </p:nvPicPr>
        <p:blipFill>
          <a:blip r:embed="rId10"/>
          <a:stretch>
            <a:fillRect/>
          </a:stretch>
        </p:blipFill>
        <p:spPr>
          <a:xfrm>
            <a:off x="3131840" y="3140806"/>
            <a:ext cx="598911" cy="524047"/>
          </a:xfrm>
          <a:prstGeom prst="rect">
            <a:avLst/>
          </a:prstGeom>
          <a:noFill/>
          <a:ln cap="flat">
            <a:noFill/>
          </a:ln>
        </p:spPr>
      </p:pic>
      <p:pic>
        <p:nvPicPr>
          <p:cNvPr id="10" name="Picture 9">
            <a:extLst>
              <a:ext uri="{FF2B5EF4-FFF2-40B4-BE49-F238E27FC236}">
                <a16:creationId xmlns:a16="http://schemas.microsoft.com/office/drawing/2014/main" id="{CF4A8249-E75D-3FE3-667C-9707522728BC}"/>
              </a:ext>
            </a:extLst>
          </p:cNvPr>
          <p:cNvPicPr>
            <a:picLocks noChangeAspect="1"/>
          </p:cNvPicPr>
          <p:nvPr/>
        </p:nvPicPr>
        <p:blipFill>
          <a:blip r:embed="rId11"/>
          <a:stretch>
            <a:fillRect/>
          </a:stretch>
        </p:blipFill>
        <p:spPr>
          <a:xfrm>
            <a:off x="3590203" y="4745024"/>
            <a:ext cx="765773" cy="278020"/>
          </a:xfrm>
          <a:prstGeom prst="rect">
            <a:avLst/>
          </a:prstGeom>
        </p:spPr>
      </p:pic>
      <p:pic>
        <p:nvPicPr>
          <p:cNvPr id="14" name="Picture 13">
            <a:extLst>
              <a:ext uri="{FF2B5EF4-FFF2-40B4-BE49-F238E27FC236}">
                <a16:creationId xmlns:a16="http://schemas.microsoft.com/office/drawing/2014/main" id="{F99867EB-9C2A-BF54-8FB7-EA5E75026CD8}"/>
              </a:ext>
            </a:extLst>
          </p:cNvPr>
          <p:cNvPicPr>
            <a:picLocks noChangeAspect="1"/>
          </p:cNvPicPr>
          <p:nvPr/>
        </p:nvPicPr>
        <p:blipFill>
          <a:blip r:embed="rId12"/>
          <a:stretch>
            <a:fillRect/>
          </a:stretch>
        </p:blipFill>
        <p:spPr>
          <a:xfrm>
            <a:off x="2408938" y="1649311"/>
            <a:ext cx="1181265" cy="447737"/>
          </a:xfrm>
          <a:prstGeom prst="rect">
            <a:avLst/>
          </a:prstGeom>
        </p:spPr>
      </p:pic>
    </p:spTree>
    <p:custDataLst>
      <p:tags r:id="rId1"/>
    </p:custDataLst>
    <p:extLst>
      <p:ext uri="{BB962C8B-B14F-4D97-AF65-F5344CB8AC3E}">
        <p14:creationId xmlns:p14="http://schemas.microsoft.com/office/powerpoint/2010/main" val="4254821559"/>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How you can support</a:t>
            </a:r>
          </a:p>
        </p:txBody>
      </p:sp>
      <p:sp>
        <p:nvSpPr>
          <p:cNvPr id="2" name="TextBox 1">
            <a:extLst>
              <a:ext uri="{FF2B5EF4-FFF2-40B4-BE49-F238E27FC236}">
                <a16:creationId xmlns:a16="http://schemas.microsoft.com/office/drawing/2014/main" id="{5F145169-0257-05BB-00FA-FF721CA49319}"/>
              </a:ext>
            </a:extLst>
          </p:cNvPr>
          <p:cNvSpPr txBox="1"/>
          <p:nvPr/>
        </p:nvSpPr>
        <p:spPr>
          <a:xfrm>
            <a:off x="395536" y="932522"/>
            <a:ext cx="8496944" cy="4401205"/>
          </a:xfrm>
          <a:prstGeom prst="rect">
            <a:avLst/>
          </a:prstGeom>
          <a:noFill/>
        </p:spPr>
        <p:txBody>
          <a:bodyPr wrap="square" rtlCol="0">
            <a:spAutoFit/>
          </a:bodyPr>
          <a:lstStyle/>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Help your child start revising early</a:t>
            </a:r>
          </a:p>
          <a:p>
            <a:pPr marL="342900" indent="-342900">
              <a:buFont typeface="Wingdings" panose="05000000000000000000" pitchFamily="2" charset="2"/>
              <a:buChar char="ü"/>
            </a:pPr>
            <a:r>
              <a:rPr lang="en-GB" sz="2000">
                <a:latin typeface="Arial" panose="020B0604020202020204" pitchFamily="34" charset="0"/>
                <a:cs typeface="Arial" panose="020B0604020202020204" pitchFamily="34" charset="0"/>
              </a:rPr>
              <a:t>Maths is a skills-based subject: well-practiced skills are retained. Last minute revision doesn’t really help</a:t>
            </a:r>
          </a:p>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If possible, provide a quiet space for revision</a:t>
            </a:r>
          </a:p>
          <a:p>
            <a:pPr marL="342900" indent="-342900">
              <a:buFont typeface="Wingdings" panose="05000000000000000000" pitchFamily="2" charset="2"/>
              <a:buChar char="ü"/>
            </a:pPr>
            <a:r>
              <a:rPr lang="en-GB" sz="2000">
                <a:latin typeface="Arial" panose="020B0604020202020204" pitchFamily="34" charset="0"/>
                <a:cs typeface="Arial" panose="020B0604020202020204" pitchFamily="34" charset="0"/>
              </a:rPr>
              <a:t>GCSE maths is based on an ability to independently solve problems</a:t>
            </a:r>
          </a:p>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If possible, print out past papers</a:t>
            </a:r>
          </a:p>
          <a:p>
            <a:pPr marL="342900" indent="-342900">
              <a:buFont typeface="Wingdings" panose="05000000000000000000" pitchFamily="2" charset="2"/>
              <a:buChar char="ü"/>
            </a:pPr>
            <a:r>
              <a:rPr lang="en-GB" sz="2000">
                <a:latin typeface="Arial" panose="020B0604020202020204" pitchFamily="34" charset="0"/>
                <a:cs typeface="Arial" panose="020B0604020202020204" pitchFamily="34" charset="0"/>
              </a:rPr>
              <a:t>It’s helpful to practice writing answers (most students who use a laptop for other subjects will still do their GCSE maths on paper)</a:t>
            </a:r>
          </a:p>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Make sure they have a calculator</a:t>
            </a:r>
          </a:p>
          <a:p>
            <a:pPr marL="342900" indent="-342900">
              <a:buFont typeface="Wingdings" panose="05000000000000000000" pitchFamily="2" charset="2"/>
              <a:buChar char="ü"/>
            </a:pPr>
            <a:r>
              <a:rPr lang="en-GB" sz="2000">
                <a:latin typeface="Arial" panose="020B0604020202020204" pitchFamily="34" charset="0"/>
                <a:cs typeface="Arial" panose="020B0604020202020204" pitchFamily="34" charset="0"/>
              </a:rPr>
              <a:t>Students who have and use their own calculator do better in exams</a:t>
            </a:r>
          </a:p>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Provide a revision guide</a:t>
            </a:r>
          </a:p>
          <a:p>
            <a:pPr marL="342900" indent="-342900">
              <a:buFont typeface="Wingdings" panose="05000000000000000000" pitchFamily="2" charset="2"/>
              <a:buChar char="ü"/>
            </a:pPr>
            <a:r>
              <a:rPr lang="en-GB" sz="2000">
                <a:latin typeface="Arial" panose="020B0604020202020204" pitchFamily="34" charset="0"/>
                <a:cs typeface="Arial" panose="020B0604020202020204" pitchFamily="34" charset="0"/>
              </a:rPr>
              <a:t>Available on the school shop (</a:t>
            </a:r>
            <a:r>
              <a:rPr lang="en-GB" sz="2000" err="1">
                <a:latin typeface="Arial" panose="020B0604020202020204" pitchFamily="34" charset="0"/>
                <a:cs typeface="Arial" panose="020B0604020202020204" pitchFamily="34" charset="0"/>
              </a:rPr>
              <a:t>Scopay</a:t>
            </a:r>
            <a:r>
              <a:rPr lang="en-GB" sz="2000">
                <a:latin typeface="Arial" panose="020B0604020202020204" pitchFamily="34" charset="0"/>
                <a:cs typeface="Arial" panose="020B0604020202020204" pitchFamily="34" charset="0"/>
              </a:rPr>
              <a:t>)</a:t>
            </a:r>
          </a:p>
          <a:p>
            <a:pPr marL="342900" indent="-342900">
              <a:buFont typeface="Wingdings" panose="05000000000000000000" pitchFamily="2" charset="2"/>
              <a:buChar char="ü"/>
            </a:pPr>
            <a:r>
              <a:rPr lang="en-GB" sz="2000">
                <a:latin typeface="Arial" panose="020B0604020202020204" pitchFamily="34" charset="0"/>
                <a:cs typeface="Arial" panose="020B0604020202020204" pitchFamily="34" charset="0"/>
              </a:rPr>
              <a:t>Revision material can also be found in stationary stores and online. Make sure it states:</a:t>
            </a:r>
          </a:p>
        </p:txBody>
      </p:sp>
      <p:pic>
        <p:nvPicPr>
          <p:cNvPr id="5" name="Picture 4" descr="A white cover with green text&#10;&#10;Description automatically generated">
            <a:extLst>
              <a:ext uri="{FF2B5EF4-FFF2-40B4-BE49-F238E27FC236}">
                <a16:creationId xmlns:a16="http://schemas.microsoft.com/office/drawing/2014/main" id="{4A266554-A9C0-43A6-39D5-3CA774003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338" y="5379273"/>
            <a:ext cx="1065379" cy="1509853"/>
          </a:xfrm>
          <a:prstGeom prst="rect">
            <a:avLst/>
          </a:prstGeom>
        </p:spPr>
      </p:pic>
      <p:pic>
        <p:nvPicPr>
          <p:cNvPr id="7" name="Picture 6" descr="A book cover of a math exam practice workbook&#10;&#10;Description automatically generated">
            <a:extLst>
              <a:ext uri="{FF2B5EF4-FFF2-40B4-BE49-F238E27FC236}">
                <a16:creationId xmlns:a16="http://schemas.microsoft.com/office/drawing/2014/main" id="{1280B19E-1212-562A-C460-8ED505718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2433" y="5379273"/>
            <a:ext cx="1043417" cy="1503273"/>
          </a:xfrm>
          <a:prstGeom prst="rect">
            <a:avLst/>
          </a:prstGeom>
        </p:spPr>
      </p:pic>
      <p:pic>
        <p:nvPicPr>
          <p:cNvPr id="3" name="Content Placeholder 4" descr="A cover of a book&#10;&#10;Description automatically generated">
            <a:extLst>
              <a:ext uri="{FF2B5EF4-FFF2-40B4-BE49-F238E27FC236}">
                <a16:creationId xmlns:a16="http://schemas.microsoft.com/office/drawing/2014/main" id="{869C42D6-57AC-82E2-BEB6-BEA46A33A2AD}"/>
              </a:ext>
            </a:extLst>
          </p:cNvPr>
          <p:cNvPicPr>
            <a:picLocks noChangeAspect="1"/>
          </p:cNvPicPr>
          <p:nvPr/>
        </p:nvPicPr>
        <p:blipFill>
          <a:blip r:embed="rId6"/>
          <a:stretch>
            <a:fillRect/>
          </a:stretch>
        </p:blipFill>
        <p:spPr>
          <a:xfrm>
            <a:off x="4766947" y="5383127"/>
            <a:ext cx="1043417" cy="1474873"/>
          </a:xfrm>
          <a:prstGeom prst="rect">
            <a:avLst/>
          </a:prstGeom>
        </p:spPr>
      </p:pic>
      <p:pic>
        <p:nvPicPr>
          <p:cNvPr id="4" name="Picture 6" descr="A book cover with text&#10;&#10;Description automatically generated">
            <a:extLst>
              <a:ext uri="{FF2B5EF4-FFF2-40B4-BE49-F238E27FC236}">
                <a16:creationId xmlns:a16="http://schemas.microsoft.com/office/drawing/2014/main" id="{1A9CB9F0-8350-E998-DDB4-A067A171D3DD}"/>
              </a:ext>
            </a:extLst>
          </p:cNvPr>
          <p:cNvPicPr>
            <a:picLocks noChangeAspect="1"/>
          </p:cNvPicPr>
          <p:nvPr/>
        </p:nvPicPr>
        <p:blipFill>
          <a:blip r:embed="rId7"/>
          <a:stretch>
            <a:fillRect/>
          </a:stretch>
        </p:blipFill>
        <p:spPr>
          <a:xfrm>
            <a:off x="5874690" y="5379274"/>
            <a:ext cx="1043417" cy="1478726"/>
          </a:xfrm>
          <a:prstGeom prst="rect">
            <a:avLst/>
          </a:prstGeom>
          <a:noFill/>
          <a:ln cap="flat">
            <a:noFill/>
          </a:ln>
        </p:spPr>
      </p:pic>
      <p:sp>
        <p:nvSpPr>
          <p:cNvPr id="9" name="TextBox 8">
            <a:extLst>
              <a:ext uri="{FF2B5EF4-FFF2-40B4-BE49-F238E27FC236}">
                <a16:creationId xmlns:a16="http://schemas.microsoft.com/office/drawing/2014/main" id="{CC2B4943-A1BE-16C8-42B2-40D430DF209A}"/>
              </a:ext>
            </a:extLst>
          </p:cNvPr>
          <p:cNvSpPr txBox="1"/>
          <p:nvPr/>
        </p:nvSpPr>
        <p:spPr>
          <a:xfrm>
            <a:off x="1552671" y="5589240"/>
            <a:ext cx="2993260" cy="923330"/>
          </a:xfrm>
          <a:prstGeom prst="rect">
            <a:avLst/>
          </a:prstGeom>
          <a:noFill/>
          <a:ln w="19050">
            <a:solidFill>
              <a:schemeClr val="tx1"/>
            </a:solidFill>
          </a:ln>
        </p:spPr>
        <p:txBody>
          <a:bodyPr wrap="square">
            <a:spAutoFit/>
          </a:bodyPr>
          <a:lstStyle/>
          <a:p>
            <a:pPr marL="342900" indent="-342900">
              <a:buFont typeface="Wingdings" panose="05000000000000000000" pitchFamily="2" charset="2"/>
              <a:buChar char="§"/>
            </a:pPr>
            <a:r>
              <a:rPr lang="en-GB" sz="1800" b="1">
                <a:latin typeface="Arial" panose="020B0604020202020204" pitchFamily="34" charset="0"/>
                <a:cs typeface="Arial" panose="020B0604020202020204" pitchFamily="34" charset="0"/>
              </a:rPr>
              <a:t>Edexcel</a:t>
            </a:r>
            <a:r>
              <a:rPr lang="en-GB" b="1">
                <a:latin typeface="Arial" panose="020B0604020202020204" pitchFamily="34" charset="0"/>
                <a:cs typeface="Arial" panose="020B0604020202020204" pitchFamily="34" charset="0"/>
              </a:rPr>
              <a:t> </a:t>
            </a:r>
            <a:r>
              <a:rPr lang="en-GB" sz="1800" b="1">
                <a:latin typeface="Arial" panose="020B0604020202020204" pitchFamily="34" charset="0"/>
                <a:cs typeface="Arial" panose="020B0604020202020204" pitchFamily="34" charset="0"/>
              </a:rPr>
              <a:t>GCSE Maths</a:t>
            </a:r>
          </a:p>
          <a:p>
            <a:pPr marL="342900" indent="-342900">
              <a:buFont typeface="Wingdings" panose="05000000000000000000" pitchFamily="2" charset="2"/>
              <a:buChar char="§"/>
            </a:pPr>
            <a:r>
              <a:rPr lang="en-GB" sz="1800" b="1">
                <a:latin typeface="Arial" panose="020B0604020202020204" pitchFamily="34" charset="0"/>
                <a:cs typeface="Arial" panose="020B0604020202020204" pitchFamily="34" charset="0"/>
              </a:rPr>
              <a:t>Grade 9 - 1</a:t>
            </a:r>
          </a:p>
          <a:p>
            <a:pPr marL="342900" indent="-342900">
              <a:buFont typeface="Wingdings" panose="05000000000000000000" pitchFamily="2" charset="2"/>
              <a:buChar char="§"/>
            </a:pPr>
            <a:r>
              <a:rPr lang="en-GB" sz="1800" b="1">
                <a:latin typeface="Arial" panose="020B0604020202020204" pitchFamily="34" charset="0"/>
                <a:cs typeface="Arial" panose="020B0604020202020204" pitchFamily="34" charset="0"/>
              </a:rPr>
              <a:t>Foundation or Higher</a:t>
            </a:r>
          </a:p>
        </p:txBody>
      </p:sp>
    </p:spTree>
    <p:custDataLst>
      <p:tags r:id="rId1"/>
    </p:custDataLst>
    <p:extLst>
      <p:ext uri="{BB962C8B-B14F-4D97-AF65-F5344CB8AC3E}">
        <p14:creationId xmlns:p14="http://schemas.microsoft.com/office/powerpoint/2010/main" val="472304744"/>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F6593-03E7-D848-B5B6-C6E184A3BCDC}"/>
              </a:ext>
            </a:extLst>
          </p:cNvPr>
          <p:cNvPicPr>
            <a:picLocks noChangeAspect="1"/>
          </p:cNvPicPr>
          <p:nvPr/>
        </p:nvPicPr>
        <p:blipFill>
          <a:blip r:embed="rId4"/>
          <a:stretch>
            <a:fillRect/>
          </a:stretch>
        </p:blipFill>
        <p:spPr>
          <a:xfrm>
            <a:off x="251520" y="614119"/>
            <a:ext cx="3723116" cy="2958897"/>
          </a:xfrm>
          <a:prstGeom prst="rect">
            <a:avLst/>
          </a:prstGeom>
        </p:spPr>
      </p:pic>
      <p:pic>
        <p:nvPicPr>
          <p:cNvPr id="9" name="Picture 8">
            <a:extLst>
              <a:ext uri="{FF2B5EF4-FFF2-40B4-BE49-F238E27FC236}">
                <a16:creationId xmlns:a16="http://schemas.microsoft.com/office/drawing/2014/main" id="{B828AA97-36F6-E9DB-8473-2861E5ED14C9}"/>
              </a:ext>
            </a:extLst>
          </p:cNvPr>
          <p:cNvPicPr>
            <a:picLocks noChangeAspect="1"/>
          </p:cNvPicPr>
          <p:nvPr/>
        </p:nvPicPr>
        <p:blipFill>
          <a:blip r:embed="rId5"/>
          <a:stretch>
            <a:fillRect/>
          </a:stretch>
        </p:blipFill>
        <p:spPr>
          <a:xfrm>
            <a:off x="4067944" y="614118"/>
            <a:ext cx="4104456" cy="2958897"/>
          </a:xfrm>
          <a:prstGeom prst="rect">
            <a:avLst/>
          </a:prstGeom>
        </p:spPr>
      </p:pic>
      <p:pic>
        <p:nvPicPr>
          <p:cNvPr id="11" name="Picture 10">
            <a:extLst>
              <a:ext uri="{FF2B5EF4-FFF2-40B4-BE49-F238E27FC236}">
                <a16:creationId xmlns:a16="http://schemas.microsoft.com/office/drawing/2014/main" id="{30C30C5C-4BA0-AD24-976E-DD296005E737}"/>
              </a:ext>
            </a:extLst>
          </p:cNvPr>
          <p:cNvPicPr>
            <a:picLocks noChangeAspect="1"/>
          </p:cNvPicPr>
          <p:nvPr/>
        </p:nvPicPr>
        <p:blipFill>
          <a:blip r:embed="rId6"/>
          <a:stretch>
            <a:fillRect/>
          </a:stretch>
        </p:blipFill>
        <p:spPr>
          <a:xfrm>
            <a:off x="251520" y="3645024"/>
            <a:ext cx="7920880" cy="2520280"/>
          </a:xfrm>
          <a:prstGeom prst="rect">
            <a:avLst/>
          </a:prstGeom>
        </p:spPr>
      </p:pic>
    </p:spTree>
    <p:custDataLst>
      <p:tags r:id="rId1"/>
    </p:custDataLst>
    <p:extLst>
      <p:ext uri="{BB962C8B-B14F-4D97-AF65-F5344CB8AC3E}">
        <p14:creationId xmlns:p14="http://schemas.microsoft.com/office/powerpoint/2010/main" val="2639205656"/>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How the maths dept supports</a:t>
            </a:r>
          </a:p>
        </p:txBody>
      </p:sp>
      <p:sp>
        <p:nvSpPr>
          <p:cNvPr id="2" name="TextBox 1">
            <a:extLst>
              <a:ext uri="{FF2B5EF4-FFF2-40B4-BE49-F238E27FC236}">
                <a16:creationId xmlns:a16="http://schemas.microsoft.com/office/drawing/2014/main" id="{5469BD28-8067-5CD4-5536-F635982375EB}"/>
              </a:ext>
            </a:extLst>
          </p:cNvPr>
          <p:cNvSpPr txBox="1"/>
          <p:nvPr/>
        </p:nvSpPr>
        <p:spPr>
          <a:xfrm>
            <a:off x="179512" y="932522"/>
            <a:ext cx="8964488" cy="5324535"/>
          </a:xfrm>
          <a:prstGeom prst="rect">
            <a:avLst/>
          </a:prstGeom>
          <a:noFill/>
        </p:spPr>
        <p:txBody>
          <a:bodyPr wrap="square" rtlCol="0">
            <a:spAutoFit/>
          </a:bodyPr>
          <a:lstStyle/>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Sparx maths help: </a:t>
            </a:r>
            <a:r>
              <a:rPr lang="en-GB" sz="2000">
                <a:latin typeface="Arial" panose="020B0604020202020204" pitchFamily="34" charset="0"/>
                <a:cs typeface="Arial" panose="020B0604020202020204" pitchFamily="34" charset="0"/>
              </a:rPr>
              <a:t>every Friday lunchtime (T6/7)</a:t>
            </a:r>
          </a:p>
          <a:p>
            <a:pPr marL="342900" indent="-342900">
              <a:buFont typeface="Arial" panose="020B0604020202020204" pitchFamily="34" charset="0"/>
              <a:buChar char="•"/>
            </a:pPr>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After school revision sessions</a:t>
            </a:r>
          </a:p>
          <a:p>
            <a:endParaRPr lang="en-GB" sz="2000">
              <a:solidFill>
                <a:srgbClr val="FFFF00"/>
              </a:solidFill>
              <a:latin typeface="Arial" panose="020B0604020202020204" pitchFamily="34" charset="0"/>
              <a:cs typeface="Arial" panose="020B0604020202020204" pitchFamily="34" charset="0"/>
            </a:endParaRPr>
          </a:p>
          <a:p>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rgbClr val="FFFF00"/>
                </a:solidFill>
                <a:latin typeface="Arial" panose="020B0604020202020204" pitchFamily="34" charset="0"/>
                <a:cs typeface="Arial" panose="020B0604020202020204" pitchFamily="34" charset="0"/>
              </a:rPr>
              <a:t>Focus on exam practice in the Spring term (curriculum is normally complete by February half term)</a:t>
            </a:r>
          </a:p>
          <a:p>
            <a:pPr marL="1257300" lvl="2" indent="-342900">
              <a:buFont typeface="Wingdings" panose="05000000000000000000" pitchFamily="2" charset="2"/>
              <a:buChar char="ü"/>
            </a:pPr>
            <a:r>
              <a:rPr lang="en-GB" sz="2000">
                <a:latin typeface="Arial" panose="020B0604020202020204" pitchFamily="34" charset="0"/>
                <a:cs typeface="Arial" panose="020B0604020202020204" pitchFamily="34" charset="0"/>
              </a:rPr>
              <a:t>How to revise for maths</a:t>
            </a:r>
          </a:p>
          <a:p>
            <a:pPr marL="1257300" lvl="2" indent="-342900">
              <a:buFont typeface="Wingdings" panose="05000000000000000000" pitchFamily="2" charset="2"/>
              <a:buChar char="ü"/>
            </a:pPr>
            <a:r>
              <a:rPr lang="en-GB" sz="2000">
                <a:latin typeface="Arial" panose="020B0604020202020204" pitchFamily="34" charset="0"/>
                <a:cs typeface="Arial" panose="020B0604020202020204" pitchFamily="34" charset="0"/>
              </a:rPr>
              <a:t>How to problem solve</a:t>
            </a:r>
          </a:p>
          <a:p>
            <a:pPr marL="1257300" lvl="2" indent="-342900">
              <a:buFont typeface="Wingdings" panose="05000000000000000000" pitchFamily="2" charset="2"/>
              <a:buChar char="ü"/>
            </a:pPr>
            <a:r>
              <a:rPr lang="en-GB" sz="2000">
                <a:latin typeface="Arial" panose="020B0604020202020204" pitchFamily="34" charset="0"/>
                <a:cs typeface="Arial" panose="020B0604020202020204" pitchFamily="34" charset="0"/>
              </a:rPr>
              <a:t>How to structure an answer</a:t>
            </a:r>
          </a:p>
          <a:p>
            <a:endParaRPr lang="en-GB" sz="200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a:solidFill>
                  <a:srgbClr val="FFFF00"/>
                </a:solidFill>
                <a:latin typeface="Arial" panose="020B0604020202020204" pitchFamily="34" charset="0"/>
                <a:cs typeface="Arial" panose="020B0604020202020204" pitchFamily="34" charset="0"/>
              </a:rPr>
              <a:t>Provision and communication of personalized targets by topic</a:t>
            </a:r>
          </a:p>
          <a:p>
            <a:endParaRPr lang="en-GB" sz="200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2709D5E-8B74-41B4-85EE-B0736075337A}"/>
              </a:ext>
            </a:extLst>
          </p:cNvPr>
          <p:cNvGraphicFramePr>
            <a:graphicFrameLocks noGrp="1"/>
          </p:cNvGraphicFramePr>
          <p:nvPr>
            <p:extLst>
              <p:ext uri="{D42A27DB-BD31-4B8C-83A1-F6EECF244321}">
                <p14:modId xmlns:p14="http://schemas.microsoft.com/office/powerpoint/2010/main" val="1708889273"/>
              </p:ext>
            </p:extLst>
          </p:nvPr>
        </p:nvGraphicFramePr>
        <p:xfrm>
          <a:off x="1673424" y="2132856"/>
          <a:ext cx="5976664" cy="1140264"/>
        </p:xfrm>
        <a:graphic>
          <a:graphicData uri="http://schemas.openxmlformats.org/drawingml/2006/table">
            <a:tbl>
              <a:tblPr/>
              <a:tblGrid>
                <a:gridCol w="2584503">
                  <a:extLst>
                    <a:ext uri="{9D8B030D-6E8A-4147-A177-3AD203B41FA5}">
                      <a16:colId xmlns:a16="http://schemas.microsoft.com/office/drawing/2014/main" val="1933139394"/>
                    </a:ext>
                  </a:extLst>
                </a:gridCol>
                <a:gridCol w="3392161">
                  <a:extLst>
                    <a:ext uri="{9D8B030D-6E8A-4147-A177-3AD203B41FA5}">
                      <a16:colId xmlns:a16="http://schemas.microsoft.com/office/drawing/2014/main" val="1064417204"/>
                    </a:ext>
                  </a:extLst>
                </a:gridCol>
              </a:tblGrid>
              <a:tr h="158285">
                <a:tc gridSpan="2">
                  <a:txBody>
                    <a:bodyPr/>
                    <a:lstStyle/>
                    <a:p>
                      <a:pPr algn="l" fontAlgn="base"/>
                      <a:r>
                        <a:rPr lang="en-US" sz="2000" b="1" i="0">
                          <a:solidFill>
                            <a:schemeClr val="tx1"/>
                          </a:solidFill>
                          <a:effectLst/>
                          <a:latin typeface="Arial" panose="020B0604020202020204" pitchFamily="34" charset="0"/>
                          <a:cs typeface="Arial" panose="020B0604020202020204" pitchFamily="34" charset="0"/>
                        </a:rPr>
                        <a:t>Autumn Term Maths Revision (3:30 – 4:30)</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algn="ctr" fontAlgn="base"/>
                      <a:endParaRPr lang="en-US" sz="2000" b="1" i="0">
                        <a:solidFill>
                          <a:schemeClr val="tx1"/>
                        </a:solidFill>
                        <a:effectLs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1985364"/>
                  </a:ext>
                </a:extLst>
              </a:tr>
              <a:tr h="158285">
                <a:tc>
                  <a:txBody>
                    <a:bodyPr/>
                    <a:lstStyle/>
                    <a:p>
                      <a:pPr algn="l" fontAlgn="base"/>
                      <a:r>
                        <a:rPr lang="en-US" sz="2000" b="1" i="0">
                          <a:solidFill>
                            <a:schemeClr val="tx1"/>
                          </a:solidFill>
                          <a:effectLst/>
                          <a:latin typeface="Arial" panose="020B0604020202020204" pitchFamily="34" charset="0"/>
                          <a:cs typeface="Arial" panose="020B0604020202020204" pitchFamily="34" charset="0"/>
                        </a:rPr>
                        <a:t>Tuesday​ (T6/7)</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b="0" i="0">
                          <a:solidFill>
                            <a:schemeClr val="tx1"/>
                          </a:solidFill>
                          <a:effectLst/>
                          <a:latin typeface="Arial" panose="020B0604020202020204" pitchFamily="34" charset="0"/>
                          <a:cs typeface="Arial" panose="020B0604020202020204" pitchFamily="34" charset="0"/>
                        </a:rPr>
                        <a:t>General GCSE Revision</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4098313"/>
                  </a:ext>
                </a:extLst>
              </a:tr>
              <a:tr h="114157">
                <a:tc>
                  <a:txBody>
                    <a:bodyPr/>
                    <a:lstStyle/>
                    <a:p>
                      <a:pPr algn="l" fontAlgn="auto"/>
                      <a:r>
                        <a:rPr lang="en-US" sz="2000" b="1" i="0">
                          <a:solidFill>
                            <a:schemeClr val="tx1"/>
                          </a:solidFill>
                          <a:effectLst/>
                          <a:latin typeface="Arial" panose="020B0604020202020204" pitchFamily="34" charset="0"/>
                          <a:cs typeface="Arial" panose="020B0604020202020204" pitchFamily="34" charset="0"/>
                        </a:rPr>
                        <a:t>​Wednesday (T7)</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fontAlgn="base"/>
                      <a:r>
                        <a:rPr lang="en-US" sz="2000" b="0" i="0">
                          <a:solidFill>
                            <a:schemeClr val="tx1"/>
                          </a:solidFill>
                          <a:effectLst/>
                          <a:latin typeface="Arial" panose="020B0604020202020204" pitchFamily="34" charset="0"/>
                          <a:cs typeface="Arial" panose="020B0604020202020204" pitchFamily="34" charset="0"/>
                        </a:rPr>
                        <a:t>Targeting a Grade 8/9</a:t>
                      </a: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662689"/>
                  </a:ext>
                </a:extLst>
              </a:tr>
            </a:tbl>
          </a:graphicData>
        </a:graphic>
      </p:graphicFrame>
    </p:spTree>
    <p:custDataLst>
      <p:tags r:id="rId1"/>
    </p:custDataLst>
    <p:extLst>
      <p:ext uri="{BB962C8B-B14F-4D97-AF65-F5344CB8AC3E}">
        <p14:creationId xmlns:p14="http://schemas.microsoft.com/office/powerpoint/2010/main" val="1262909086"/>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B95AAB-2697-9331-7470-2F31F4964398}"/>
              </a:ext>
            </a:extLst>
          </p:cNvPr>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683700369"/>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ENGLISH</a:t>
            </a:r>
          </a:p>
        </p:txBody>
      </p:sp>
      <p:sp>
        <p:nvSpPr>
          <p:cNvPr id="3" name="Subtitle 2"/>
          <p:cNvSpPr>
            <a:spLocks noGrp="1"/>
          </p:cNvSpPr>
          <p:nvPr>
            <p:ph type="subTitle" idx="1"/>
          </p:nvPr>
        </p:nvSpPr>
        <p:spPr/>
        <p:txBody>
          <a:bodyPr/>
          <a:lstStyle/>
          <a:p>
            <a:r>
              <a:rPr lang="en-GB"/>
              <a:t>LITERATURE</a:t>
            </a:r>
          </a:p>
          <a:p>
            <a:r>
              <a:rPr lang="en-GB"/>
              <a:t>LANGUAGE</a:t>
            </a:r>
          </a:p>
        </p:txBody>
      </p:sp>
      <p:pic>
        <p:nvPicPr>
          <p:cNvPr id="7" name="Picture 6">
            <a:extLst>
              <a:ext uri="{FF2B5EF4-FFF2-40B4-BE49-F238E27FC236}">
                <a16:creationId xmlns:a16="http://schemas.microsoft.com/office/drawing/2014/main" id="{8BB36C24-4C39-08F2-E009-A335F9B0B609}"/>
              </a:ext>
            </a:extLst>
          </p:cNvPr>
          <p:cNvPicPr>
            <a:picLocks noChangeAspect="1"/>
          </p:cNvPicPr>
          <p:nvPr/>
        </p:nvPicPr>
        <p:blipFill rotWithShape="1">
          <a:blip r:embed="rId2"/>
          <a:srcRect l="6932" t="6017" b="11373"/>
          <a:stretch/>
        </p:blipFill>
        <p:spPr>
          <a:xfrm>
            <a:off x="-13340" y="1735713"/>
            <a:ext cx="5310735" cy="1794304"/>
          </a:xfrm>
          <a:prstGeom prst="rect">
            <a:avLst/>
          </a:prstGeom>
        </p:spPr>
      </p:pic>
      <p:pic>
        <p:nvPicPr>
          <p:cNvPr id="9" name="Picture 8">
            <a:extLst>
              <a:ext uri="{FF2B5EF4-FFF2-40B4-BE49-F238E27FC236}">
                <a16:creationId xmlns:a16="http://schemas.microsoft.com/office/drawing/2014/main" id="{C7DDC484-E4B2-393A-7BCA-56DC24202E5C}"/>
              </a:ext>
            </a:extLst>
          </p:cNvPr>
          <p:cNvPicPr>
            <a:picLocks noChangeAspect="1"/>
          </p:cNvPicPr>
          <p:nvPr/>
        </p:nvPicPr>
        <p:blipFill rotWithShape="1">
          <a:blip r:embed="rId3"/>
          <a:srcRect t="3410"/>
          <a:stretch/>
        </p:blipFill>
        <p:spPr>
          <a:xfrm>
            <a:off x="5297395" y="1706704"/>
            <a:ext cx="3886742" cy="1794304"/>
          </a:xfrm>
          <a:prstGeom prst="rect">
            <a:avLst/>
          </a:prstGeom>
        </p:spPr>
      </p:pic>
      <p:pic>
        <p:nvPicPr>
          <p:cNvPr id="11" name="Picture 10">
            <a:extLst>
              <a:ext uri="{FF2B5EF4-FFF2-40B4-BE49-F238E27FC236}">
                <a16:creationId xmlns:a16="http://schemas.microsoft.com/office/drawing/2014/main" id="{E018C4C2-E94A-7927-D0B2-26C9356AC41C}"/>
              </a:ext>
            </a:extLst>
          </p:cNvPr>
          <p:cNvPicPr>
            <a:picLocks noChangeAspect="1"/>
          </p:cNvPicPr>
          <p:nvPr/>
        </p:nvPicPr>
        <p:blipFill>
          <a:blip r:embed="rId4"/>
          <a:stretch>
            <a:fillRect/>
          </a:stretch>
        </p:blipFill>
        <p:spPr>
          <a:xfrm>
            <a:off x="152910" y="1196752"/>
            <a:ext cx="7011378" cy="543001"/>
          </a:xfrm>
          <a:prstGeom prst="rect">
            <a:avLst/>
          </a:prstGeom>
        </p:spPr>
      </p:pic>
      <p:pic>
        <p:nvPicPr>
          <p:cNvPr id="13" name="Picture 12">
            <a:extLst>
              <a:ext uri="{FF2B5EF4-FFF2-40B4-BE49-F238E27FC236}">
                <a16:creationId xmlns:a16="http://schemas.microsoft.com/office/drawing/2014/main" id="{3E214509-8681-F2AC-058D-089470F64F31}"/>
              </a:ext>
            </a:extLst>
          </p:cNvPr>
          <p:cNvPicPr>
            <a:picLocks noChangeAspect="1"/>
          </p:cNvPicPr>
          <p:nvPr/>
        </p:nvPicPr>
        <p:blipFill>
          <a:blip r:embed="rId5"/>
          <a:stretch>
            <a:fillRect/>
          </a:stretch>
        </p:blipFill>
        <p:spPr>
          <a:xfrm>
            <a:off x="5419205" y="1242692"/>
            <a:ext cx="3724795" cy="438211"/>
          </a:xfrm>
          <a:prstGeom prst="rect">
            <a:avLst/>
          </a:prstGeom>
        </p:spPr>
      </p:pic>
    </p:spTree>
    <p:extLst>
      <p:ext uri="{BB962C8B-B14F-4D97-AF65-F5344CB8AC3E}">
        <p14:creationId xmlns:p14="http://schemas.microsoft.com/office/powerpoint/2010/main" val="4048707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1649" y="78790"/>
            <a:ext cx="8642350" cy="993775"/>
          </a:xfrm>
        </p:spPr>
        <p:txBody>
          <a:bodyPr/>
          <a:lstStyle/>
          <a:p>
            <a:r>
              <a:rPr lang="en-GB" altLang="en-US">
                <a:solidFill>
                  <a:schemeClr val="tx1"/>
                </a:solidFill>
                <a:latin typeface="Segoe UI Light" pitchFamily="34" charset="0"/>
              </a:rPr>
              <a:t>How the maths dept supports</a:t>
            </a:r>
          </a:p>
        </p:txBody>
      </p:sp>
      <p:sp>
        <p:nvSpPr>
          <p:cNvPr id="2" name="TextBox 1">
            <a:extLst>
              <a:ext uri="{FF2B5EF4-FFF2-40B4-BE49-F238E27FC236}">
                <a16:creationId xmlns:a16="http://schemas.microsoft.com/office/drawing/2014/main" id="{5469BD28-8067-5CD4-5536-F635982375EB}"/>
              </a:ext>
            </a:extLst>
          </p:cNvPr>
          <p:cNvSpPr txBox="1"/>
          <p:nvPr/>
        </p:nvSpPr>
        <p:spPr>
          <a:xfrm>
            <a:off x="179512" y="932522"/>
            <a:ext cx="8964488" cy="6555641"/>
          </a:xfrm>
          <a:prstGeom prst="rect">
            <a:avLst/>
          </a:prstGeom>
          <a:noFill/>
        </p:spPr>
        <p:txBody>
          <a:bodyPr wrap="square" rtlCol="0">
            <a:spAutoFit/>
          </a:bodyPr>
          <a:lstStyle/>
          <a:p>
            <a:pPr marL="342900" indent="-342900">
              <a:buFont typeface="Arial" panose="020B0604020202020204" pitchFamily="34" charset="0"/>
              <a:buChar char="•"/>
            </a:pPr>
            <a:r>
              <a:rPr lang="en-GB" sz="2000">
                <a:solidFill>
                  <a:schemeClr val="tx1">
                    <a:lumMod val="65000"/>
                  </a:schemeClr>
                </a:solidFill>
                <a:latin typeface="Arial" panose="020B0604020202020204" pitchFamily="34" charset="0"/>
                <a:cs typeface="Arial" panose="020B0604020202020204" pitchFamily="34" charset="0"/>
              </a:rPr>
              <a:t>Sparx maths help: every Friday lunchtime (T6/7)</a:t>
            </a:r>
          </a:p>
          <a:p>
            <a:pPr marL="342900" indent="-342900">
              <a:buFont typeface="Arial" panose="020B0604020202020204" pitchFamily="34" charset="0"/>
              <a:buChar char="•"/>
            </a:pPr>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chemeClr val="tx1">
                    <a:lumMod val="65000"/>
                  </a:schemeClr>
                </a:solidFill>
                <a:latin typeface="Arial" panose="020B0604020202020204" pitchFamily="34" charset="0"/>
                <a:cs typeface="Arial" panose="020B0604020202020204" pitchFamily="34" charset="0"/>
              </a:rPr>
              <a:t>After school revision sessions</a:t>
            </a:r>
          </a:p>
          <a:p>
            <a:endParaRPr lang="en-GB" sz="2000">
              <a:solidFill>
                <a:schemeClr val="tx1">
                  <a:lumMod val="65000"/>
                </a:schemeClr>
              </a:solidFill>
              <a:latin typeface="Arial" panose="020B0604020202020204" pitchFamily="34" charset="0"/>
              <a:cs typeface="Arial" panose="020B0604020202020204" pitchFamily="34" charset="0"/>
            </a:endParaRPr>
          </a:p>
          <a:p>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chemeClr val="tx1">
                    <a:lumMod val="65000"/>
                  </a:schemeClr>
                </a:solidFill>
                <a:latin typeface="Arial" panose="020B0604020202020204" pitchFamily="34" charset="0"/>
                <a:cs typeface="Arial" panose="020B0604020202020204" pitchFamily="34" charset="0"/>
              </a:rPr>
              <a:t>Focus on exam practice in the Spring term (curriculum is normally complete by February half term)</a:t>
            </a:r>
          </a:p>
          <a:p>
            <a:pPr marL="1257300" lvl="2" indent="-342900">
              <a:buFont typeface="Wingdings" panose="05000000000000000000" pitchFamily="2" charset="2"/>
              <a:buChar char="ü"/>
            </a:pPr>
            <a:r>
              <a:rPr lang="en-GB" sz="2000">
                <a:solidFill>
                  <a:schemeClr val="tx1">
                    <a:lumMod val="65000"/>
                  </a:schemeClr>
                </a:solidFill>
                <a:latin typeface="Arial" panose="020B0604020202020204" pitchFamily="34" charset="0"/>
                <a:cs typeface="Arial" panose="020B0604020202020204" pitchFamily="34" charset="0"/>
              </a:rPr>
              <a:t>How to revise for maths</a:t>
            </a:r>
          </a:p>
          <a:p>
            <a:pPr marL="1257300" lvl="2" indent="-342900">
              <a:buFont typeface="Wingdings" panose="05000000000000000000" pitchFamily="2" charset="2"/>
              <a:buChar char="ü"/>
            </a:pPr>
            <a:r>
              <a:rPr lang="en-GB" sz="2000">
                <a:solidFill>
                  <a:schemeClr val="tx1">
                    <a:lumMod val="65000"/>
                  </a:schemeClr>
                </a:solidFill>
                <a:latin typeface="Arial" panose="020B0604020202020204" pitchFamily="34" charset="0"/>
                <a:cs typeface="Arial" panose="020B0604020202020204" pitchFamily="34" charset="0"/>
              </a:rPr>
              <a:t>How to problem solve</a:t>
            </a:r>
          </a:p>
          <a:p>
            <a:pPr marL="1257300" lvl="2" indent="-342900">
              <a:buFont typeface="Wingdings" panose="05000000000000000000" pitchFamily="2" charset="2"/>
              <a:buChar char="ü"/>
            </a:pPr>
            <a:r>
              <a:rPr lang="en-GB" sz="2000">
                <a:solidFill>
                  <a:schemeClr val="tx1">
                    <a:lumMod val="65000"/>
                  </a:schemeClr>
                </a:solidFill>
                <a:latin typeface="Arial" panose="020B0604020202020204" pitchFamily="34" charset="0"/>
                <a:cs typeface="Arial" panose="020B0604020202020204" pitchFamily="34" charset="0"/>
              </a:rPr>
              <a:t>How to structure an answer</a:t>
            </a:r>
          </a:p>
          <a:p>
            <a:endParaRPr lang="en-GB" sz="2000">
              <a:solidFill>
                <a:schemeClr val="tx1">
                  <a:lumMod val="6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a:solidFill>
                  <a:schemeClr val="tx1">
                    <a:lumMod val="65000"/>
                  </a:schemeClr>
                </a:solidFill>
                <a:latin typeface="Arial" panose="020B0604020202020204" pitchFamily="34" charset="0"/>
                <a:cs typeface="Arial" panose="020B0604020202020204" pitchFamily="34" charset="0"/>
              </a:rPr>
              <a:t>Provision and communication of personalized targets by topic</a:t>
            </a:r>
          </a:p>
          <a:p>
            <a:pPr marL="342900" indent="-342900">
              <a:buFont typeface="Arial" panose="020B0604020202020204" pitchFamily="34" charset="0"/>
              <a:buChar char="•"/>
            </a:pPr>
            <a:endParaRPr lang="en-GB" sz="2000" b="1">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a:solidFill>
                  <a:srgbClr val="FFFF00"/>
                </a:solidFill>
                <a:latin typeface="Arial" panose="020B0604020202020204" pitchFamily="34" charset="0"/>
                <a:cs typeface="Arial" panose="020B0604020202020204" pitchFamily="34" charset="0"/>
              </a:rPr>
              <a:t>Answering questions: We encourage Perins students to communicate with their teachers!</a:t>
            </a:r>
          </a:p>
          <a:p>
            <a:pPr marL="342900" indent="-342900">
              <a:buFont typeface="Arial" panose="020B0604020202020204" pitchFamily="34" charset="0"/>
              <a:buChar char="•"/>
            </a:pPr>
            <a:endParaRPr lang="en-GB" sz="2000" b="1">
              <a:solidFill>
                <a:srgbClr val="FFFF00"/>
              </a:solidFill>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2709D5E-8B74-41B4-85EE-B0736075337A}"/>
              </a:ext>
            </a:extLst>
          </p:cNvPr>
          <p:cNvGraphicFramePr>
            <a:graphicFrameLocks noGrp="1"/>
          </p:cNvGraphicFramePr>
          <p:nvPr>
            <p:extLst>
              <p:ext uri="{D42A27DB-BD31-4B8C-83A1-F6EECF244321}">
                <p14:modId xmlns:p14="http://schemas.microsoft.com/office/powerpoint/2010/main" val="3085940600"/>
              </p:ext>
            </p:extLst>
          </p:nvPr>
        </p:nvGraphicFramePr>
        <p:xfrm>
          <a:off x="1673424" y="2132856"/>
          <a:ext cx="5976664" cy="1140264"/>
        </p:xfrm>
        <a:graphic>
          <a:graphicData uri="http://schemas.openxmlformats.org/drawingml/2006/table">
            <a:tbl>
              <a:tblPr/>
              <a:tblGrid>
                <a:gridCol w="2584503">
                  <a:extLst>
                    <a:ext uri="{9D8B030D-6E8A-4147-A177-3AD203B41FA5}">
                      <a16:colId xmlns:a16="http://schemas.microsoft.com/office/drawing/2014/main" val="1933139394"/>
                    </a:ext>
                  </a:extLst>
                </a:gridCol>
                <a:gridCol w="3392161">
                  <a:extLst>
                    <a:ext uri="{9D8B030D-6E8A-4147-A177-3AD203B41FA5}">
                      <a16:colId xmlns:a16="http://schemas.microsoft.com/office/drawing/2014/main" val="1064417204"/>
                    </a:ext>
                  </a:extLst>
                </a:gridCol>
              </a:tblGrid>
              <a:tr h="158285">
                <a:tc gridSpan="2">
                  <a:txBody>
                    <a:bodyPr/>
                    <a:lstStyle/>
                    <a:p>
                      <a:pPr algn="l" fontAlgn="base"/>
                      <a:r>
                        <a:rPr lang="en-US" sz="2000" b="1" i="0">
                          <a:solidFill>
                            <a:schemeClr val="tx1">
                              <a:lumMod val="65000"/>
                            </a:schemeClr>
                          </a:solidFill>
                          <a:effectLst/>
                          <a:latin typeface="Arial" panose="020B0604020202020204" pitchFamily="34" charset="0"/>
                          <a:cs typeface="Arial" panose="020B0604020202020204" pitchFamily="34" charset="0"/>
                        </a:rPr>
                        <a:t>Autumn Term Maths Revision (3:30 – 4:30)</a:t>
                      </a:r>
                    </a:p>
                  </a:txBody>
                  <a:tcPr marL="75288" marR="75288" marT="37644" marB="376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ase"/>
                      <a:endParaRPr lang="en-US" sz="2000" b="1" i="0">
                        <a:solidFill>
                          <a:schemeClr val="tx1"/>
                        </a:solidFill>
                        <a:effectLst/>
                        <a:latin typeface="Arial" panose="020B0604020202020204" pitchFamily="34" charset="0"/>
                        <a:cs typeface="Arial" panose="020B0604020202020204" pitchFamily="34" charset="0"/>
                      </a:endParaRPr>
                    </a:p>
                  </a:txBody>
                  <a:tcPr marL="75288" marR="75288" marT="37644" marB="376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1985364"/>
                  </a:ext>
                </a:extLst>
              </a:tr>
              <a:tr h="158285">
                <a:tc>
                  <a:txBody>
                    <a:bodyPr/>
                    <a:lstStyle/>
                    <a:p>
                      <a:pPr algn="l" fontAlgn="base"/>
                      <a:r>
                        <a:rPr lang="en-US" sz="2000" b="1" i="0">
                          <a:solidFill>
                            <a:schemeClr val="tx1">
                              <a:lumMod val="65000"/>
                            </a:schemeClr>
                          </a:solidFill>
                          <a:effectLst/>
                          <a:latin typeface="Arial" panose="020B0604020202020204" pitchFamily="34" charset="0"/>
                          <a:cs typeface="Arial" panose="020B0604020202020204" pitchFamily="34" charset="0"/>
                        </a:rPr>
                        <a:t>Tuesday​ (T 6/7)</a:t>
                      </a:r>
                    </a:p>
                  </a:txBody>
                  <a:tcPr marL="75288" marR="75288" marT="37644" marB="376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000" b="0" i="0">
                          <a:solidFill>
                            <a:schemeClr val="tx1">
                              <a:lumMod val="65000"/>
                            </a:schemeClr>
                          </a:solidFill>
                          <a:effectLst/>
                          <a:latin typeface="Arial" panose="020B0604020202020204" pitchFamily="34" charset="0"/>
                          <a:cs typeface="Arial" panose="020B0604020202020204" pitchFamily="34" charset="0"/>
                        </a:rPr>
                        <a:t>General GCSE Revision</a:t>
                      </a:r>
                    </a:p>
                  </a:txBody>
                  <a:tcPr marL="75288" marR="75288" marT="37644" marB="376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2814098313"/>
                  </a:ext>
                </a:extLst>
              </a:tr>
              <a:tr h="114157">
                <a:tc>
                  <a:txBody>
                    <a:bodyPr/>
                    <a:lstStyle/>
                    <a:p>
                      <a:pPr algn="l" fontAlgn="auto"/>
                      <a:r>
                        <a:rPr lang="en-US" sz="2000" b="1" i="0">
                          <a:solidFill>
                            <a:schemeClr val="tx1">
                              <a:lumMod val="65000"/>
                            </a:schemeClr>
                          </a:solidFill>
                          <a:effectLst/>
                          <a:latin typeface="Arial" panose="020B0604020202020204" pitchFamily="34" charset="0"/>
                          <a:cs typeface="Arial" panose="020B0604020202020204" pitchFamily="34" charset="0"/>
                        </a:rPr>
                        <a:t>​Wednesday (T7)</a:t>
                      </a:r>
                    </a:p>
                  </a:txBody>
                  <a:tcPr marL="75288" marR="75288" marT="37644" marB="376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en-US" sz="2000" b="0" i="0">
                          <a:solidFill>
                            <a:schemeClr val="tx1">
                              <a:lumMod val="65000"/>
                            </a:schemeClr>
                          </a:solidFill>
                          <a:effectLst/>
                          <a:latin typeface="Arial" panose="020B0604020202020204" pitchFamily="34" charset="0"/>
                          <a:cs typeface="Arial" panose="020B0604020202020204" pitchFamily="34" charset="0"/>
                        </a:rPr>
                        <a:t>Targeting a Grade 8/9</a:t>
                      </a:r>
                    </a:p>
                  </a:txBody>
                  <a:tcPr marL="75288" marR="75288" marT="37644" marB="376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326662689"/>
                  </a:ext>
                </a:extLst>
              </a:tr>
            </a:tbl>
          </a:graphicData>
        </a:graphic>
      </p:graphicFrame>
    </p:spTree>
    <p:custDataLst>
      <p:tags r:id="rId1"/>
    </p:custDataLst>
    <p:extLst>
      <p:ext uri="{BB962C8B-B14F-4D97-AF65-F5344CB8AC3E}">
        <p14:creationId xmlns:p14="http://schemas.microsoft.com/office/powerpoint/2010/main" val="379668763"/>
      </p:ext>
    </p:extLst>
  </p:cSld>
  <p:clrMapOvr>
    <a:masterClrMapping/>
  </p:clrMapOvr>
  <mc:AlternateContent xmlns:mc="http://schemas.openxmlformats.org/markup-compatibility/2006" xmlns:p14="http://schemas.microsoft.com/office/powerpoint/2010/main">
    <mc:Choice Requires="p14">
      <p:transition p14:dur="10" advTm="158267"/>
    </mc:Choice>
    <mc:Fallback xmlns="">
      <p:transition advTm="15826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5A38-A8B3-27AA-AD60-E0455AAC050F}"/>
              </a:ext>
            </a:extLst>
          </p:cNvPr>
          <p:cNvSpPr>
            <a:spLocks noGrp="1"/>
          </p:cNvSpPr>
          <p:nvPr>
            <p:ph type="title"/>
          </p:nvPr>
        </p:nvSpPr>
        <p:spPr/>
        <p:txBody>
          <a:bodyPr>
            <a:normAutofit/>
          </a:bodyPr>
          <a:lstStyle/>
          <a:p>
            <a:r>
              <a:rPr lang="en-GB" sz="4800"/>
              <a:t>Thank you</a:t>
            </a:r>
          </a:p>
        </p:txBody>
      </p:sp>
      <p:sp>
        <p:nvSpPr>
          <p:cNvPr id="3" name="Content Placeholder 2">
            <a:extLst>
              <a:ext uri="{FF2B5EF4-FFF2-40B4-BE49-F238E27FC236}">
                <a16:creationId xmlns:a16="http://schemas.microsoft.com/office/drawing/2014/main" id="{90D467DB-815A-4F6F-7D85-5921738C9692}"/>
              </a:ext>
            </a:extLst>
          </p:cNvPr>
          <p:cNvSpPr>
            <a:spLocks noGrp="1"/>
          </p:cNvSpPr>
          <p:nvPr>
            <p:ph idx="1"/>
          </p:nvPr>
        </p:nvSpPr>
        <p:spPr/>
        <p:txBody>
          <a:bodyPr>
            <a:normAutofit/>
          </a:bodyPr>
          <a:lstStyle/>
          <a:p>
            <a:pPr marL="45720" indent="0">
              <a:buNone/>
            </a:pPr>
            <a:r>
              <a:rPr lang="en-GB" sz="2200"/>
              <a:t>cholligan@perins.hants.sch.uk</a:t>
            </a:r>
          </a:p>
        </p:txBody>
      </p:sp>
    </p:spTree>
    <p:extLst>
      <p:ext uri="{BB962C8B-B14F-4D97-AF65-F5344CB8AC3E}">
        <p14:creationId xmlns:p14="http://schemas.microsoft.com/office/powerpoint/2010/main" val="1344943208"/>
      </p:ext>
    </p:extLst>
  </p:cSld>
  <p:clrMapOvr>
    <a:masterClrMapping/>
  </p:clrMapOvr>
  <mc:AlternateContent xmlns:mc="http://schemas.openxmlformats.org/markup-compatibility/2006" xmlns:p14="http://schemas.microsoft.com/office/powerpoint/2010/main">
    <mc:Choice Requires="p14">
      <p:transition spd="slow" p14:dur="2000" advTm="14103"/>
    </mc:Choice>
    <mc:Fallback xmlns="">
      <p:transition spd="slow" advTm="1410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11500"/>
              <a:t>SCIENCE</a:t>
            </a:r>
          </a:p>
        </p:txBody>
      </p:sp>
      <p:sp>
        <p:nvSpPr>
          <p:cNvPr id="3" name="Subtitle 2"/>
          <p:cNvSpPr>
            <a:spLocks noGrp="1"/>
          </p:cNvSpPr>
          <p:nvPr>
            <p:ph type="subTitle" idx="1"/>
          </p:nvPr>
        </p:nvSpPr>
        <p:spPr/>
        <p:txBody>
          <a:bodyPr>
            <a:normAutofit lnSpcReduction="10000"/>
          </a:bodyPr>
          <a:lstStyle/>
          <a:p>
            <a:r>
              <a:rPr lang="en-GB"/>
              <a:t>Year 11 Core Curriculum Evening</a:t>
            </a:r>
          </a:p>
          <a:p>
            <a:r>
              <a:rPr lang="en-GB"/>
              <a:t>Perins School</a:t>
            </a:r>
          </a:p>
          <a:p>
            <a:r>
              <a:rPr lang="en-GB"/>
              <a:t>2024</a:t>
            </a:r>
          </a:p>
        </p:txBody>
      </p:sp>
    </p:spTree>
    <p:extLst>
      <p:ext uri="{BB962C8B-B14F-4D97-AF65-F5344CB8AC3E}">
        <p14:creationId xmlns:p14="http://schemas.microsoft.com/office/powerpoint/2010/main" val="230173198"/>
      </p:ext>
    </p:extLst>
  </p:cSld>
  <p:clrMapOvr>
    <a:masterClrMapping/>
  </p:clrMapOvr>
  <mc:AlternateContent xmlns:mc="http://schemas.openxmlformats.org/markup-compatibility/2006" xmlns:p14="http://schemas.microsoft.com/office/powerpoint/2010/main">
    <mc:Choice Requires="p14">
      <p:transition spd="slow" p14:dur="2000" advTm="15634"/>
    </mc:Choice>
    <mc:Fallback xmlns="">
      <p:transition spd="slow" advTm="1563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315200" cy="1154097"/>
          </a:xfrm>
        </p:spPr>
        <p:txBody>
          <a:bodyPr/>
          <a:lstStyle/>
          <a:p>
            <a:r>
              <a:rPr lang="en-GB"/>
              <a:t>KEY GCSE DATES – 2025</a:t>
            </a:r>
          </a:p>
        </p:txBody>
      </p:sp>
      <p:sp>
        <p:nvSpPr>
          <p:cNvPr id="3" name="Content Placeholder 2"/>
          <p:cNvSpPr>
            <a:spLocks noGrp="1"/>
          </p:cNvSpPr>
          <p:nvPr>
            <p:ph idx="1"/>
          </p:nvPr>
        </p:nvSpPr>
        <p:spPr>
          <a:xfrm>
            <a:off x="1043608" y="2132856"/>
            <a:ext cx="7315200" cy="3539527"/>
          </a:xfrm>
        </p:spPr>
        <p:txBody>
          <a:bodyPr>
            <a:normAutofit fontScale="92500" lnSpcReduction="10000"/>
          </a:bodyPr>
          <a:lstStyle/>
          <a:p>
            <a:pPr marL="45720" indent="0">
              <a:buNone/>
            </a:pPr>
            <a:r>
              <a:rPr lang="en-GB"/>
              <a:t>Biology paper 1             13</a:t>
            </a:r>
            <a:r>
              <a:rPr lang="en-GB" baseline="30000"/>
              <a:t>th</a:t>
            </a:r>
            <a:r>
              <a:rPr lang="en-GB"/>
              <a:t> May</a:t>
            </a:r>
          </a:p>
          <a:p>
            <a:pPr marL="45720" indent="0">
              <a:buNone/>
            </a:pPr>
            <a:r>
              <a:rPr lang="en-GB"/>
              <a:t> </a:t>
            </a:r>
          </a:p>
          <a:p>
            <a:pPr marL="45720" indent="0">
              <a:buNone/>
            </a:pPr>
            <a:r>
              <a:rPr lang="en-GB"/>
              <a:t>Chemistry paper 1        19</a:t>
            </a:r>
            <a:r>
              <a:rPr lang="en-GB" baseline="30000"/>
              <a:t>th</a:t>
            </a:r>
            <a:r>
              <a:rPr lang="en-GB"/>
              <a:t> May</a:t>
            </a:r>
          </a:p>
          <a:p>
            <a:pPr marL="45720" indent="0">
              <a:buNone/>
            </a:pPr>
            <a:r>
              <a:rPr lang="en-GB"/>
              <a:t> </a:t>
            </a:r>
          </a:p>
          <a:p>
            <a:pPr marL="45720" indent="0">
              <a:buNone/>
            </a:pPr>
            <a:r>
              <a:rPr lang="en-GB"/>
              <a:t>Physics paper 1             22</a:t>
            </a:r>
            <a:r>
              <a:rPr lang="en-GB" baseline="30000"/>
              <a:t>nd</a:t>
            </a:r>
            <a:r>
              <a:rPr lang="en-GB"/>
              <a:t> May</a:t>
            </a:r>
          </a:p>
          <a:p>
            <a:pPr marL="45720" indent="0">
              <a:buNone/>
            </a:pPr>
            <a:r>
              <a:rPr lang="en-GB"/>
              <a:t> </a:t>
            </a:r>
          </a:p>
          <a:p>
            <a:pPr marL="45720" indent="0">
              <a:buNone/>
            </a:pPr>
            <a:r>
              <a:rPr lang="en-GB"/>
              <a:t>Biology paper 2             9</a:t>
            </a:r>
            <a:r>
              <a:rPr lang="en-GB" baseline="30000"/>
              <a:t>th</a:t>
            </a:r>
            <a:r>
              <a:rPr lang="en-GB"/>
              <a:t> June</a:t>
            </a:r>
          </a:p>
          <a:p>
            <a:pPr marL="45720" indent="0">
              <a:buNone/>
            </a:pPr>
            <a:r>
              <a:rPr lang="en-GB"/>
              <a:t> </a:t>
            </a:r>
          </a:p>
          <a:p>
            <a:pPr marL="45720" indent="0">
              <a:buNone/>
            </a:pPr>
            <a:r>
              <a:rPr lang="en-GB"/>
              <a:t>Chemistry paper 2        13</a:t>
            </a:r>
            <a:r>
              <a:rPr lang="en-GB" baseline="30000"/>
              <a:t>th</a:t>
            </a:r>
            <a:r>
              <a:rPr lang="en-GB"/>
              <a:t> June              </a:t>
            </a:r>
          </a:p>
          <a:p>
            <a:pPr marL="45720" indent="0">
              <a:buNone/>
            </a:pPr>
            <a:r>
              <a:rPr lang="en-GB"/>
              <a:t> </a:t>
            </a:r>
          </a:p>
          <a:p>
            <a:pPr marL="45720" indent="0">
              <a:buNone/>
            </a:pPr>
            <a:r>
              <a:rPr lang="en-GB"/>
              <a:t>Physics paper 2             16</a:t>
            </a:r>
            <a:r>
              <a:rPr lang="en-GB" baseline="30000"/>
              <a:t>th</a:t>
            </a:r>
            <a:r>
              <a:rPr lang="en-GB"/>
              <a:t> June</a:t>
            </a:r>
          </a:p>
        </p:txBody>
      </p:sp>
    </p:spTree>
    <p:extLst>
      <p:ext uri="{BB962C8B-B14F-4D97-AF65-F5344CB8AC3E}">
        <p14:creationId xmlns:p14="http://schemas.microsoft.com/office/powerpoint/2010/main" val="2250372920"/>
      </p:ext>
    </p:extLst>
  </p:cSld>
  <p:clrMapOvr>
    <a:masterClrMapping/>
  </p:clrMapOvr>
  <mc:AlternateContent xmlns:mc="http://schemas.openxmlformats.org/markup-compatibility/2006" xmlns:p14="http://schemas.microsoft.com/office/powerpoint/2010/main">
    <mc:Choice Requires="p14">
      <p:transition spd="slow" p14:dur="2000" advTm="48070"/>
    </mc:Choice>
    <mc:Fallback xmlns="">
      <p:transition spd="slow" advTm="480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50825" y="207963"/>
            <a:ext cx="8642350" cy="993775"/>
          </a:xfrm>
        </p:spPr>
        <p:txBody>
          <a:bodyPr/>
          <a:lstStyle/>
          <a:p>
            <a:r>
              <a:rPr lang="en-GB" altLang="en-US">
                <a:solidFill>
                  <a:schemeClr val="tx1"/>
                </a:solidFill>
                <a:latin typeface="Segoe UI Light" pitchFamily="34" charset="0"/>
              </a:rPr>
              <a:t>Separate Science Path – 3 Sciences</a:t>
            </a:r>
          </a:p>
        </p:txBody>
      </p:sp>
      <p:graphicFrame>
        <p:nvGraphicFramePr>
          <p:cNvPr id="5" name="Content Placeholder 4"/>
          <p:cNvGraphicFramePr>
            <a:graphicFrameLocks noGrp="1"/>
          </p:cNvGraphicFramePr>
          <p:nvPr>
            <p:ph idx="1"/>
          </p:nvPr>
        </p:nvGraphicFramePr>
        <p:xfrm>
          <a:off x="541338" y="1317625"/>
          <a:ext cx="7886700" cy="25371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81869">
                <a:tc>
                  <a:txBody>
                    <a:bodyPr/>
                    <a:lstStyle/>
                    <a:p>
                      <a:pPr algn="ctr"/>
                      <a:r>
                        <a:rPr lang="en-GB" sz="1400" b="1" i="0">
                          <a:latin typeface="Segoe UI Light" panose="020B0502040204020203" pitchFamily="34" charset="0"/>
                        </a:rPr>
                        <a:t>BIOLOGY</a:t>
                      </a:r>
                    </a:p>
                  </a:txBody>
                  <a:tcPr marL="68580" marR="68580" marT="34270" marB="34270">
                    <a:solidFill>
                      <a:srgbClr val="92D050"/>
                    </a:solidFill>
                  </a:tcPr>
                </a:tc>
                <a:tc>
                  <a:txBody>
                    <a:bodyPr/>
                    <a:lstStyle/>
                    <a:p>
                      <a:pPr algn="ctr"/>
                      <a:r>
                        <a:rPr lang="en-GB" sz="1400" b="1" i="0">
                          <a:latin typeface="Segoe UI Light" panose="020B0502040204020203" pitchFamily="34" charset="0"/>
                        </a:rPr>
                        <a:t>CHEMISTRY</a:t>
                      </a:r>
                    </a:p>
                  </a:txBody>
                  <a:tcPr marL="68580" marR="68580" marT="34270" marB="34270">
                    <a:solidFill>
                      <a:schemeClr val="accent2">
                        <a:lumMod val="60000"/>
                        <a:lumOff val="40000"/>
                      </a:schemeClr>
                    </a:solidFill>
                  </a:tcPr>
                </a:tc>
                <a:tc>
                  <a:txBody>
                    <a:bodyPr/>
                    <a:lstStyle/>
                    <a:p>
                      <a:pPr algn="ctr"/>
                      <a:r>
                        <a:rPr lang="en-GB" sz="1400" b="1" i="0">
                          <a:latin typeface="Segoe UI Light" panose="020B0502040204020203" pitchFamily="34" charset="0"/>
                        </a:rPr>
                        <a:t>PHYSICS</a:t>
                      </a:r>
                    </a:p>
                  </a:txBody>
                  <a:tcPr marL="68580" marR="68580" marT="34270" marB="34270"/>
                </a:tc>
                <a:extLst>
                  <a:ext uri="{0D108BD9-81ED-4DB2-BD59-A6C34878D82A}">
                    <a16:rowId xmlns:a16="http://schemas.microsoft.com/office/drawing/2014/main" val="10000"/>
                  </a:ext>
                </a:extLst>
              </a:tr>
              <a:tr h="281869">
                <a:tc>
                  <a:txBody>
                    <a:bodyPr/>
                    <a:lstStyle/>
                    <a:p>
                      <a:r>
                        <a:rPr lang="en-GB" sz="1400">
                          <a:latin typeface="Segoe UI Light" panose="020B0502040204020203" pitchFamily="34" charset="0"/>
                        </a:rPr>
                        <a:t>1.</a:t>
                      </a:r>
                      <a:r>
                        <a:rPr lang="en-GB" sz="1400" baseline="0">
                          <a:latin typeface="Segoe UI Light" panose="020B0502040204020203" pitchFamily="34" charset="0"/>
                        </a:rPr>
                        <a:t> Cell Level Systems</a:t>
                      </a:r>
                      <a:endParaRPr lang="en-GB" sz="1400">
                        <a:latin typeface="Segoe UI Light" panose="020B0502040204020203" pitchFamily="34" charset="0"/>
                      </a:endParaRPr>
                    </a:p>
                  </a:txBody>
                  <a:tcPr marL="68580" marR="68580" marT="34270" marB="34270">
                    <a:solidFill>
                      <a:srgbClr val="92D050"/>
                    </a:solidFill>
                  </a:tcPr>
                </a:tc>
                <a:tc>
                  <a:txBody>
                    <a:bodyPr/>
                    <a:lstStyle/>
                    <a:p>
                      <a:r>
                        <a:rPr lang="en-GB" sz="1400">
                          <a:latin typeface="Segoe UI Light" panose="020B0502040204020203" pitchFamily="34" charset="0"/>
                        </a:rPr>
                        <a:t>1. Particles</a:t>
                      </a:r>
                    </a:p>
                  </a:txBody>
                  <a:tcPr marL="68580" marR="68580" marT="34270" marB="34270">
                    <a:solidFill>
                      <a:schemeClr val="accent2">
                        <a:lumMod val="60000"/>
                        <a:lumOff val="40000"/>
                      </a:schemeClr>
                    </a:solidFill>
                  </a:tcPr>
                </a:tc>
                <a:tc>
                  <a:txBody>
                    <a:bodyPr/>
                    <a:lstStyle/>
                    <a:p>
                      <a:pPr marL="0" indent="0">
                        <a:buNone/>
                      </a:pPr>
                      <a:r>
                        <a:rPr lang="en-GB" sz="1400">
                          <a:latin typeface="Segoe UI Light" panose="020B0502040204020203" pitchFamily="34" charset="0"/>
                        </a:rPr>
                        <a:t>1. Matter</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1"/>
                  </a:ext>
                </a:extLst>
              </a:tr>
              <a:tr h="281869">
                <a:tc>
                  <a:txBody>
                    <a:bodyPr/>
                    <a:lstStyle/>
                    <a:p>
                      <a:r>
                        <a:rPr lang="en-GB" sz="1400">
                          <a:latin typeface="Segoe UI Light" panose="020B0502040204020203" pitchFamily="34" charset="0"/>
                        </a:rPr>
                        <a:t>2. Scaling up</a:t>
                      </a:r>
                    </a:p>
                  </a:txBody>
                  <a:tcPr marL="68580" marR="68580" marT="34270" marB="34270">
                    <a:solidFill>
                      <a:srgbClr val="92D050"/>
                    </a:solidFill>
                  </a:tcPr>
                </a:tc>
                <a:tc>
                  <a:txBody>
                    <a:bodyPr/>
                    <a:lstStyle/>
                    <a:p>
                      <a:r>
                        <a:rPr lang="en-GB" sz="1400">
                          <a:latin typeface="Segoe UI Light" panose="020B0502040204020203" pitchFamily="34" charset="0"/>
                        </a:rPr>
                        <a:t>2. Elements</a:t>
                      </a:r>
                      <a:r>
                        <a:rPr lang="en-GB" sz="1400" baseline="0">
                          <a:latin typeface="Segoe UI Light" panose="020B0502040204020203" pitchFamily="34" charset="0"/>
                        </a:rPr>
                        <a:t> and Bonding</a:t>
                      </a:r>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2. Forces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2"/>
                  </a:ext>
                </a:extLst>
              </a:tr>
              <a:tr h="281869">
                <a:tc>
                  <a:txBody>
                    <a:bodyPr/>
                    <a:lstStyle/>
                    <a:p>
                      <a:r>
                        <a:rPr lang="en-GB" sz="1400">
                          <a:latin typeface="Segoe UI Light" panose="020B0502040204020203" pitchFamily="34" charset="0"/>
                        </a:rPr>
                        <a:t>3. Organism Level Systems</a:t>
                      </a:r>
                    </a:p>
                  </a:txBody>
                  <a:tcPr marL="68580" marR="68580" marT="34270" marB="34270">
                    <a:solidFill>
                      <a:srgbClr val="92D050"/>
                    </a:solidFill>
                  </a:tcPr>
                </a:tc>
                <a:tc>
                  <a:txBody>
                    <a:bodyPr/>
                    <a:lstStyle/>
                    <a:p>
                      <a:r>
                        <a:rPr lang="en-GB" sz="1400">
                          <a:latin typeface="Segoe UI Light" panose="020B0502040204020203" pitchFamily="34" charset="0"/>
                        </a:rPr>
                        <a:t>3. Chemical Reactions</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3. Electricity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3"/>
                  </a:ext>
                </a:extLst>
              </a:tr>
              <a:tr h="281869">
                <a:tc>
                  <a:txBody>
                    <a:bodyPr/>
                    <a:lstStyle/>
                    <a:p>
                      <a:r>
                        <a:rPr lang="en-GB" sz="1400">
                          <a:latin typeface="Segoe UI Light" panose="020B0502040204020203" pitchFamily="34" charset="0"/>
                        </a:rPr>
                        <a:t>4.</a:t>
                      </a:r>
                      <a:r>
                        <a:rPr lang="en-GB" sz="1400" baseline="0">
                          <a:latin typeface="Segoe UI Light" panose="020B0502040204020203" pitchFamily="34" charset="0"/>
                        </a:rPr>
                        <a:t> Community Level systems</a:t>
                      </a:r>
                      <a:endParaRPr lang="en-GB" sz="1400">
                        <a:latin typeface="Segoe UI Light" panose="020B0502040204020203" pitchFamily="34" charset="0"/>
                      </a:endParaRPr>
                    </a:p>
                  </a:txBody>
                  <a:tcPr marL="68580" marR="68580" marT="34270" marB="34270">
                    <a:solidFill>
                      <a:srgbClr val="92D050"/>
                    </a:solidFill>
                  </a:tcPr>
                </a:tc>
                <a:tc>
                  <a:txBody>
                    <a:bodyPr/>
                    <a:lstStyle/>
                    <a:p>
                      <a:r>
                        <a:rPr lang="en-GB" sz="1400">
                          <a:latin typeface="Segoe UI Light" panose="020B0502040204020203" pitchFamily="34" charset="0"/>
                        </a:rPr>
                        <a:t>4. Predicting Chemical Reactions</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4. Magnetism</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4"/>
                  </a:ext>
                </a:extLst>
              </a:tr>
              <a:tr h="281869">
                <a:tc>
                  <a:txBody>
                    <a:bodyPr/>
                    <a:lstStyle/>
                    <a:p>
                      <a:r>
                        <a:rPr lang="en-GB" sz="1400">
                          <a:latin typeface="Segoe UI Light" panose="020B0502040204020203" pitchFamily="34" charset="0"/>
                        </a:rPr>
                        <a:t>5. Genetics</a:t>
                      </a:r>
                    </a:p>
                  </a:txBody>
                  <a:tcPr marL="68580" marR="68580" marT="34270" marB="34270">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a:latin typeface="Segoe UI Light" panose="020B0502040204020203" pitchFamily="34" charset="0"/>
                        </a:rPr>
                        <a:t>5. Rate of Change</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5. Waves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5"/>
                  </a:ext>
                </a:extLst>
              </a:tr>
              <a:tr h="281869">
                <a:tc>
                  <a:txBody>
                    <a:bodyPr/>
                    <a:lstStyle/>
                    <a:p>
                      <a:r>
                        <a:rPr lang="en-GB" sz="1400">
                          <a:latin typeface="Segoe UI Light" panose="020B0502040204020203" pitchFamily="34" charset="0"/>
                        </a:rPr>
                        <a:t>6. Global Challenges</a:t>
                      </a:r>
                    </a:p>
                  </a:txBody>
                  <a:tcPr marL="68580" marR="68580" marT="34270" marB="34270">
                    <a:solidFill>
                      <a:srgbClr val="92D050"/>
                    </a:solidFill>
                  </a:tcPr>
                </a:tc>
                <a:tc>
                  <a:txBody>
                    <a:bodyPr/>
                    <a:lstStyle/>
                    <a:p>
                      <a:r>
                        <a:rPr lang="en-GB" sz="1400">
                          <a:latin typeface="Segoe UI Light" panose="020B0502040204020203" pitchFamily="34" charset="0"/>
                        </a:rPr>
                        <a:t>6.</a:t>
                      </a:r>
                      <a:r>
                        <a:rPr lang="en-GB" sz="1400" baseline="0">
                          <a:latin typeface="Segoe UI Light" panose="020B0502040204020203" pitchFamily="34" charset="0"/>
                        </a:rPr>
                        <a:t> Global Challenges</a:t>
                      </a:r>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6. Radioactivity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6"/>
                  </a:ext>
                </a:extLst>
              </a:tr>
              <a:tr h="281869">
                <a:tc>
                  <a:txBody>
                    <a:bodyPr/>
                    <a:lstStyle/>
                    <a:p>
                      <a:endParaRPr lang="en-GB" sz="1400">
                        <a:latin typeface="Segoe UI Light" panose="020B0502040204020203" pitchFamily="34" charset="0"/>
                      </a:endParaRPr>
                    </a:p>
                  </a:txBody>
                  <a:tcPr marL="68580" marR="68580" marT="34270" marB="34270">
                    <a:solidFill>
                      <a:srgbClr val="92D050"/>
                    </a:solidFill>
                  </a:tcPr>
                </a:tc>
                <a:tc>
                  <a:txBody>
                    <a:bodyPr/>
                    <a:lstStyle/>
                    <a:p>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7. Energy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7"/>
                  </a:ext>
                </a:extLst>
              </a:tr>
              <a:tr h="281869">
                <a:tc>
                  <a:txBody>
                    <a:bodyPr/>
                    <a:lstStyle/>
                    <a:p>
                      <a:endParaRPr lang="en-GB" sz="1400">
                        <a:latin typeface="Segoe UI Light" panose="020B0502040204020203" pitchFamily="34" charset="0"/>
                      </a:endParaRPr>
                    </a:p>
                  </a:txBody>
                  <a:tcPr marL="68580" marR="68580" marT="34270" marB="34270">
                    <a:solidFill>
                      <a:srgbClr val="92D050"/>
                    </a:solidFill>
                  </a:tcPr>
                </a:tc>
                <a:tc>
                  <a:txBody>
                    <a:bodyPr/>
                    <a:lstStyle/>
                    <a:p>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8. Global Challenges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8"/>
                  </a:ext>
                </a:extLst>
              </a:tr>
            </a:tbl>
          </a:graphicData>
        </a:graphic>
      </p:graphicFrame>
      <p:graphicFrame>
        <p:nvGraphicFramePr>
          <p:cNvPr id="6" name="Table 5"/>
          <p:cNvGraphicFramePr>
            <a:graphicFrameLocks noGrp="1"/>
          </p:cNvGraphicFramePr>
          <p:nvPr/>
        </p:nvGraphicFramePr>
        <p:xfrm>
          <a:off x="541338" y="4087813"/>
          <a:ext cx="7886700" cy="184467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922338">
                <a:tc>
                  <a:txBody>
                    <a:bodyPr/>
                    <a:lstStyle/>
                    <a:p>
                      <a:r>
                        <a:rPr lang="en-GB" sz="1400" b="0">
                          <a:solidFill>
                            <a:schemeClr val="bg1"/>
                          </a:solidFill>
                          <a:latin typeface="Segoe UI Light" panose="020B0502040204020203" pitchFamily="34" charset="0"/>
                        </a:rPr>
                        <a:t>Biology</a:t>
                      </a:r>
                      <a:r>
                        <a:rPr lang="en-GB" sz="1400" b="0" baseline="0">
                          <a:solidFill>
                            <a:schemeClr val="bg1"/>
                          </a:solidFill>
                          <a:latin typeface="Segoe UI Light" panose="020B0502040204020203" pitchFamily="34" charset="0"/>
                        </a:rPr>
                        <a:t> Paper 1</a:t>
                      </a:r>
                    </a:p>
                    <a:p>
                      <a:r>
                        <a:rPr lang="en-GB" sz="1400" b="0" baseline="0">
                          <a:solidFill>
                            <a:schemeClr val="bg1"/>
                          </a:solidFill>
                          <a:latin typeface="Segoe UI Light" panose="020B0502040204020203" pitchFamily="34" charset="0"/>
                        </a:rPr>
                        <a:t>Units 1-3</a:t>
                      </a:r>
                    </a:p>
                    <a:p>
                      <a:r>
                        <a:rPr lang="en-GB" sz="1400" b="0" baseline="0">
                          <a:solidFill>
                            <a:schemeClr val="bg1"/>
                          </a:solidFill>
                          <a:latin typeface="Segoe UI Light" panose="020B0502040204020203" pitchFamily="34" charset="0"/>
                        </a:rPr>
                        <a:t>105 minutes</a:t>
                      </a:r>
                    </a:p>
                    <a:p>
                      <a:r>
                        <a:rPr lang="en-GB" sz="1400" b="0" baseline="0">
                          <a:solidFill>
                            <a:schemeClr val="bg1"/>
                          </a:solidFill>
                          <a:latin typeface="Segoe UI Light" panose="020B0502040204020203" pitchFamily="34" charset="0"/>
                        </a:rPr>
                        <a:t>90 marks</a:t>
                      </a:r>
                      <a:endParaRPr lang="en-GB" sz="1400" b="0">
                        <a:solidFill>
                          <a:schemeClr val="bg1"/>
                        </a:solidFill>
                        <a:latin typeface="Segoe UI Light" panose="020B0502040204020203" pitchFamily="34" charset="0"/>
                      </a:endParaRPr>
                    </a:p>
                  </a:txBody>
                  <a:tcPr marL="68580" marR="68580" marT="34285" marB="34285">
                    <a:solidFill>
                      <a:srgbClr val="92D050"/>
                    </a:solidFill>
                  </a:tcPr>
                </a:tc>
                <a:tc>
                  <a:txBody>
                    <a:bodyPr/>
                    <a:lstStyle/>
                    <a:p>
                      <a:r>
                        <a:rPr lang="en-GB" sz="1400" b="0">
                          <a:solidFill>
                            <a:schemeClr val="bg1"/>
                          </a:solidFill>
                          <a:latin typeface="Segoe UI Light" panose="020B0502040204020203" pitchFamily="34" charset="0"/>
                        </a:rPr>
                        <a:t>Chemistry</a:t>
                      </a:r>
                      <a:r>
                        <a:rPr lang="en-GB" sz="1400" b="0" baseline="0">
                          <a:solidFill>
                            <a:schemeClr val="bg1"/>
                          </a:solidFill>
                          <a:latin typeface="Segoe UI Light" panose="020B0502040204020203" pitchFamily="34" charset="0"/>
                        </a:rPr>
                        <a:t> Paper 1</a:t>
                      </a:r>
                    </a:p>
                    <a:p>
                      <a:r>
                        <a:rPr lang="en-GB" sz="1400" b="0" baseline="0">
                          <a:solidFill>
                            <a:schemeClr val="bg1"/>
                          </a:solidFill>
                          <a:latin typeface="Segoe UI Light" panose="020B0502040204020203" pitchFamily="34" charset="0"/>
                        </a:rPr>
                        <a:t>Units 1-3</a:t>
                      </a:r>
                    </a:p>
                    <a:p>
                      <a:r>
                        <a:rPr lang="en-GB" sz="1400" b="0" baseline="0">
                          <a:solidFill>
                            <a:schemeClr val="bg1"/>
                          </a:solidFill>
                          <a:latin typeface="Segoe UI Light" panose="020B0502040204020203" pitchFamily="34" charset="0"/>
                        </a:rPr>
                        <a:t>105 minutes</a:t>
                      </a:r>
                    </a:p>
                    <a:p>
                      <a:r>
                        <a:rPr lang="en-GB" sz="1400" b="0" baseline="0">
                          <a:solidFill>
                            <a:schemeClr val="bg1"/>
                          </a:solidFill>
                          <a:latin typeface="Segoe UI Light" panose="020B0502040204020203" pitchFamily="34" charset="0"/>
                        </a:rPr>
                        <a:t>90 marks</a:t>
                      </a:r>
                      <a:endParaRPr lang="en-GB" sz="1400" b="0">
                        <a:solidFill>
                          <a:schemeClr val="bg1"/>
                        </a:solidFill>
                        <a:latin typeface="Segoe UI Light" panose="020B0502040204020203" pitchFamily="34" charset="0"/>
                      </a:endParaRPr>
                    </a:p>
                  </a:txBody>
                  <a:tcPr marL="68580" marR="68580" marT="34285" marB="34285">
                    <a:solidFill>
                      <a:schemeClr val="accent2">
                        <a:lumMod val="60000"/>
                        <a:lumOff val="40000"/>
                      </a:schemeClr>
                    </a:solidFill>
                  </a:tcPr>
                </a:tc>
                <a:tc>
                  <a:txBody>
                    <a:bodyPr/>
                    <a:lstStyle/>
                    <a:p>
                      <a:r>
                        <a:rPr lang="en-GB" sz="1400" b="0">
                          <a:solidFill>
                            <a:schemeClr val="bg1"/>
                          </a:solidFill>
                          <a:latin typeface="Segoe UI Light" panose="020B0502040204020203" pitchFamily="34" charset="0"/>
                        </a:rPr>
                        <a:t>Physics</a:t>
                      </a:r>
                      <a:r>
                        <a:rPr lang="en-GB" sz="1400" b="0" baseline="0">
                          <a:solidFill>
                            <a:schemeClr val="bg1"/>
                          </a:solidFill>
                          <a:latin typeface="Segoe UI Light" panose="020B0502040204020203" pitchFamily="34" charset="0"/>
                        </a:rPr>
                        <a:t> Paper 1</a:t>
                      </a:r>
                    </a:p>
                    <a:p>
                      <a:r>
                        <a:rPr lang="en-GB" sz="1400" b="0" baseline="0">
                          <a:solidFill>
                            <a:schemeClr val="bg1"/>
                          </a:solidFill>
                          <a:latin typeface="Segoe UI Light" panose="020B0502040204020203" pitchFamily="34" charset="0"/>
                        </a:rPr>
                        <a:t>Units 1-4</a:t>
                      </a:r>
                    </a:p>
                    <a:p>
                      <a:r>
                        <a:rPr lang="en-GB" sz="1400" b="0" baseline="0">
                          <a:solidFill>
                            <a:schemeClr val="bg1"/>
                          </a:solidFill>
                          <a:latin typeface="Segoe UI Light" panose="020B0502040204020203" pitchFamily="34" charset="0"/>
                        </a:rPr>
                        <a:t>105 minutes</a:t>
                      </a:r>
                    </a:p>
                    <a:p>
                      <a:r>
                        <a:rPr lang="en-GB" sz="1400" b="0" baseline="0">
                          <a:solidFill>
                            <a:schemeClr val="bg1"/>
                          </a:solidFill>
                          <a:latin typeface="Segoe UI Light" panose="020B0502040204020203" pitchFamily="34" charset="0"/>
                        </a:rPr>
                        <a:t>90 marks</a:t>
                      </a:r>
                      <a:endParaRPr lang="en-GB" sz="1400" b="0">
                        <a:solidFill>
                          <a:schemeClr val="bg1"/>
                        </a:solidFill>
                        <a:latin typeface="Segoe UI Light" panose="020B0502040204020203" pitchFamily="34" charset="0"/>
                      </a:endParaRPr>
                    </a:p>
                  </a:txBody>
                  <a:tcPr marL="68580" marR="68580" marT="34285" marB="34285">
                    <a:solidFill>
                      <a:schemeClr val="accent1">
                        <a:lumMod val="40000"/>
                        <a:lumOff val="60000"/>
                      </a:schemeClr>
                    </a:solidFill>
                  </a:tcPr>
                </a:tc>
                <a:extLst>
                  <a:ext uri="{0D108BD9-81ED-4DB2-BD59-A6C34878D82A}">
                    <a16:rowId xmlns:a16="http://schemas.microsoft.com/office/drawing/2014/main" val="10000"/>
                  </a:ext>
                </a:extLst>
              </a:tr>
              <a:tr h="922338">
                <a:tc>
                  <a:txBody>
                    <a:bodyPr/>
                    <a:lstStyle/>
                    <a:p>
                      <a:r>
                        <a:rPr lang="en-GB" sz="1400" b="0">
                          <a:solidFill>
                            <a:schemeClr val="bg1"/>
                          </a:solidFill>
                          <a:latin typeface="Segoe UI Light" panose="020B0502040204020203" pitchFamily="34" charset="0"/>
                        </a:rPr>
                        <a:t>Biology</a:t>
                      </a:r>
                      <a:r>
                        <a:rPr lang="en-GB" sz="1400" b="0" baseline="0">
                          <a:solidFill>
                            <a:schemeClr val="bg1"/>
                          </a:solidFill>
                          <a:latin typeface="Segoe UI Light" panose="020B0502040204020203" pitchFamily="34" charset="0"/>
                        </a:rPr>
                        <a:t> Paper 2</a:t>
                      </a:r>
                    </a:p>
                    <a:p>
                      <a:r>
                        <a:rPr lang="en-GB" sz="1400" b="0" baseline="0">
                          <a:solidFill>
                            <a:schemeClr val="bg1"/>
                          </a:solidFill>
                          <a:latin typeface="Segoe UI Light" panose="020B0502040204020203" pitchFamily="34" charset="0"/>
                        </a:rPr>
                        <a:t>Units 4-6</a:t>
                      </a:r>
                    </a:p>
                    <a:p>
                      <a:r>
                        <a:rPr lang="en-GB" sz="1400" b="0" baseline="0">
                          <a:solidFill>
                            <a:schemeClr val="bg1"/>
                          </a:solidFill>
                          <a:latin typeface="Segoe UI Light" panose="020B0502040204020203" pitchFamily="34" charset="0"/>
                        </a:rPr>
                        <a:t>105 minutes</a:t>
                      </a:r>
                    </a:p>
                    <a:p>
                      <a:r>
                        <a:rPr lang="en-GB" sz="1400" b="0" baseline="0">
                          <a:solidFill>
                            <a:schemeClr val="bg1"/>
                          </a:solidFill>
                          <a:latin typeface="Segoe UI Light" panose="020B0502040204020203" pitchFamily="34" charset="0"/>
                        </a:rPr>
                        <a:t>90 marks</a:t>
                      </a:r>
                      <a:endParaRPr lang="en-GB" sz="1400" b="0">
                        <a:solidFill>
                          <a:schemeClr val="bg1"/>
                        </a:solidFill>
                        <a:latin typeface="Segoe UI Light" panose="020B0502040204020203" pitchFamily="34" charset="0"/>
                      </a:endParaRPr>
                    </a:p>
                  </a:txBody>
                  <a:tcPr marL="68580" marR="68580" marT="34285" marB="34285">
                    <a:solidFill>
                      <a:srgbClr val="92D050"/>
                    </a:solidFill>
                  </a:tcPr>
                </a:tc>
                <a:tc>
                  <a:txBody>
                    <a:bodyPr/>
                    <a:lstStyle/>
                    <a:p>
                      <a:r>
                        <a:rPr lang="en-GB" sz="1400" b="0">
                          <a:solidFill>
                            <a:schemeClr val="bg1"/>
                          </a:solidFill>
                          <a:latin typeface="Segoe UI Light" panose="020B0502040204020203" pitchFamily="34" charset="0"/>
                        </a:rPr>
                        <a:t>Chemistry</a:t>
                      </a:r>
                      <a:r>
                        <a:rPr lang="en-GB" sz="1400" b="0" baseline="0">
                          <a:solidFill>
                            <a:schemeClr val="bg1"/>
                          </a:solidFill>
                          <a:latin typeface="Segoe UI Light" panose="020B0502040204020203" pitchFamily="34" charset="0"/>
                        </a:rPr>
                        <a:t> Paper 2</a:t>
                      </a:r>
                    </a:p>
                    <a:p>
                      <a:r>
                        <a:rPr lang="en-GB" sz="1400" b="0" baseline="0">
                          <a:solidFill>
                            <a:schemeClr val="bg1"/>
                          </a:solidFill>
                          <a:latin typeface="Segoe UI Light" panose="020B0502040204020203" pitchFamily="34" charset="0"/>
                        </a:rPr>
                        <a:t>Units 4-6</a:t>
                      </a:r>
                    </a:p>
                    <a:p>
                      <a:r>
                        <a:rPr lang="en-GB" sz="1400" b="0" baseline="0">
                          <a:solidFill>
                            <a:schemeClr val="bg1"/>
                          </a:solidFill>
                          <a:latin typeface="Segoe UI Light" panose="020B0502040204020203" pitchFamily="34" charset="0"/>
                        </a:rPr>
                        <a:t>105 minutes</a:t>
                      </a:r>
                    </a:p>
                    <a:p>
                      <a:r>
                        <a:rPr lang="en-GB" sz="1400" b="0" baseline="0">
                          <a:solidFill>
                            <a:schemeClr val="bg1"/>
                          </a:solidFill>
                          <a:latin typeface="Segoe UI Light" panose="020B0502040204020203" pitchFamily="34" charset="0"/>
                        </a:rPr>
                        <a:t>90 marks</a:t>
                      </a:r>
                      <a:endParaRPr lang="en-GB" sz="1400" b="0">
                        <a:solidFill>
                          <a:schemeClr val="bg1"/>
                        </a:solidFill>
                        <a:latin typeface="Segoe UI Light" panose="020B0502040204020203" pitchFamily="34" charset="0"/>
                      </a:endParaRPr>
                    </a:p>
                  </a:txBody>
                  <a:tcPr marL="68580" marR="68580" marT="34285" marB="34285">
                    <a:solidFill>
                      <a:schemeClr val="accent2">
                        <a:lumMod val="60000"/>
                        <a:lumOff val="40000"/>
                      </a:schemeClr>
                    </a:solidFill>
                  </a:tcPr>
                </a:tc>
                <a:tc>
                  <a:txBody>
                    <a:bodyPr/>
                    <a:lstStyle/>
                    <a:p>
                      <a:r>
                        <a:rPr lang="en-GB" sz="1400" b="0">
                          <a:solidFill>
                            <a:schemeClr val="bg1"/>
                          </a:solidFill>
                          <a:latin typeface="Segoe UI Light" panose="020B0502040204020203" pitchFamily="34" charset="0"/>
                        </a:rPr>
                        <a:t>Physics</a:t>
                      </a:r>
                      <a:r>
                        <a:rPr lang="en-GB" sz="1400" b="0" baseline="0">
                          <a:solidFill>
                            <a:schemeClr val="bg1"/>
                          </a:solidFill>
                          <a:latin typeface="Segoe UI Light" panose="020B0502040204020203" pitchFamily="34" charset="0"/>
                        </a:rPr>
                        <a:t> Paper 2</a:t>
                      </a:r>
                    </a:p>
                    <a:p>
                      <a:r>
                        <a:rPr lang="en-GB" sz="1400" b="0" baseline="0">
                          <a:solidFill>
                            <a:schemeClr val="bg1"/>
                          </a:solidFill>
                          <a:latin typeface="Segoe UI Light" panose="020B0502040204020203" pitchFamily="34" charset="0"/>
                        </a:rPr>
                        <a:t>Units 5-8</a:t>
                      </a:r>
                    </a:p>
                    <a:p>
                      <a:r>
                        <a:rPr lang="en-GB" sz="1400" b="0" baseline="0">
                          <a:solidFill>
                            <a:schemeClr val="bg1"/>
                          </a:solidFill>
                          <a:latin typeface="Segoe UI Light" panose="020B0502040204020203" pitchFamily="34" charset="0"/>
                        </a:rPr>
                        <a:t>105 minutes</a:t>
                      </a:r>
                    </a:p>
                    <a:p>
                      <a:r>
                        <a:rPr lang="en-GB" sz="1400" b="0" baseline="0">
                          <a:solidFill>
                            <a:schemeClr val="bg1"/>
                          </a:solidFill>
                          <a:latin typeface="Segoe UI Light" panose="020B0502040204020203" pitchFamily="34" charset="0"/>
                        </a:rPr>
                        <a:t>90 marks</a:t>
                      </a:r>
                      <a:endParaRPr lang="en-GB" sz="1400" b="0">
                        <a:solidFill>
                          <a:schemeClr val="bg1"/>
                        </a:solidFill>
                        <a:latin typeface="Segoe UI Light" panose="020B0502040204020203" pitchFamily="34" charset="0"/>
                      </a:endParaRPr>
                    </a:p>
                  </a:txBody>
                  <a:tcPr marL="68580" marR="68580" marT="34285" marB="34285">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7" name="TextBox 6"/>
          <p:cNvSpPr txBox="1">
            <a:spLocks noChangeArrowheads="1"/>
          </p:cNvSpPr>
          <p:nvPr/>
        </p:nvSpPr>
        <p:spPr bwMode="auto">
          <a:xfrm>
            <a:off x="2225675" y="4076700"/>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Segoe UI Light" pitchFamily="34" charset="0"/>
                <a:ea typeface="+mn-ea"/>
                <a:cs typeface="+mn-cs"/>
              </a:rPr>
              <a:t>50% of GCSE</a:t>
            </a:r>
          </a:p>
        </p:txBody>
      </p:sp>
      <p:sp>
        <p:nvSpPr>
          <p:cNvPr id="8" name="TextBox 7"/>
          <p:cNvSpPr txBox="1">
            <a:spLocks noChangeArrowheads="1"/>
          </p:cNvSpPr>
          <p:nvPr/>
        </p:nvSpPr>
        <p:spPr bwMode="auto">
          <a:xfrm>
            <a:off x="2225675" y="5024438"/>
            <a:ext cx="739775"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Segoe UI Light" pitchFamily="34" charset="0"/>
                <a:ea typeface="+mn-ea"/>
                <a:cs typeface="+mn-cs"/>
              </a:rPr>
              <a:t>50% of GCSE</a:t>
            </a:r>
          </a:p>
        </p:txBody>
      </p:sp>
      <p:sp>
        <p:nvSpPr>
          <p:cNvPr id="9" name="TextBox 8"/>
          <p:cNvSpPr txBox="1">
            <a:spLocks noChangeArrowheads="1"/>
          </p:cNvSpPr>
          <p:nvPr/>
        </p:nvSpPr>
        <p:spPr bwMode="auto">
          <a:xfrm>
            <a:off x="7613650" y="5037138"/>
            <a:ext cx="739775"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50% of GCSE</a:t>
            </a:r>
          </a:p>
        </p:txBody>
      </p:sp>
      <p:sp>
        <p:nvSpPr>
          <p:cNvPr id="10" name="TextBox 9"/>
          <p:cNvSpPr txBox="1">
            <a:spLocks noChangeArrowheads="1"/>
          </p:cNvSpPr>
          <p:nvPr/>
        </p:nvSpPr>
        <p:spPr bwMode="auto">
          <a:xfrm>
            <a:off x="4932363" y="5037138"/>
            <a:ext cx="739775"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Segoe UI Light" pitchFamily="34" charset="0"/>
                <a:ea typeface="+mn-ea"/>
                <a:cs typeface="+mn-cs"/>
              </a:rPr>
              <a:t>50% of GCSE</a:t>
            </a:r>
          </a:p>
        </p:txBody>
      </p:sp>
      <p:sp>
        <p:nvSpPr>
          <p:cNvPr id="11" name="TextBox 10"/>
          <p:cNvSpPr txBox="1">
            <a:spLocks noChangeArrowheads="1"/>
          </p:cNvSpPr>
          <p:nvPr/>
        </p:nvSpPr>
        <p:spPr bwMode="auto">
          <a:xfrm>
            <a:off x="7613650" y="4076700"/>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Segoe UI Light" pitchFamily="34" charset="0"/>
                <a:ea typeface="+mn-ea"/>
                <a:cs typeface="+mn-cs"/>
              </a:rPr>
              <a:t>50% of GCSE</a:t>
            </a:r>
          </a:p>
        </p:txBody>
      </p:sp>
      <p:sp>
        <p:nvSpPr>
          <p:cNvPr id="12" name="TextBox 11"/>
          <p:cNvSpPr txBox="1">
            <a:spLocks noChangeArrowheads="1"/>
          </p:cNvSpPr>
          <p:nvPr/>
        </p:nvSpPr>
        <p:spPr bwMode="auto">
          <a:xfrm>
            <a:off x="4932363" y="4102100"/>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white"/>
                </a:solidFill>
                <a:effectLst/>
                <a:uLnTx/>
                <a:uFillTx/>
                <a:latin typeface="Segoe UI Light" pitchFamily="34" charset="0"/>
                <a:ea typeface="+mn-ea"/>
                <a:cs typeface="+mn-cs"/>
              </a:rPr>
              <a:t>50% of GCSE</a:t>
            </a:r>
          </a:p>
        </p:txBody>
      </p:sp>
      <p:sp>
        <p:nvSpPr>
          <p:cNvPr id="13" name="TextBox 12"/>
          <p:cNvSpPr txBox="1">
            <a:spLocks noChangeArrowheads="1"/>
          </p:cNvSpPr>
          <p:nvPr/>
        </p:nvSpPr>
        <p:spPr bwMode="auto">
          <a:xfrm>
            <a:off x="2225675" y="4070215"/>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50% of GCSE</a:t>
            </a:r>
          </a:p>
        </p:txBody>
      </p:sp>
      <p:sp>
        <p:nvSpPr>
          <p:cNvPr id="14" name="TextBox 13"/>
          <p:cNvSpPr txBox="1">
            <a:spLocks noChangeArrowheads="1"/>
          </p:cNvSpPr>
          <p:nvPr/>
        </p:nvSpPr>
        <p:spPr bwMode="auto">
          <a:xfrm>
            <a:off x="2225675" y="5017953"/>
            <a:ext cx="739775"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50% of GCSE</a:t>
            </a:r>
          </a:p>
        </p:txBody>
      </p:sp>
      <p:sp>
        <p:nvSpPr>
          <p:cNvPr id="15" name="TextBox 14"/>
          <p:cNvSpPr txBox="1">
            <a:spLocks noChangeArrowheads="1"/>
          </p:cNvSpPr>
          <p:nvPr/>
        </p:nvSpPr>
        <p:spPr bwMode="auto">
          <a:xfrm>
            <a:off x="4932363" y="5030653"/>
            <a:ext cx="739775"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50% of GCSE</a:t>
            </a:r>
          </a:p>
        </p:txBody>
      </p:sp>
      <p:sp>
        <p:nvSpPr>
          <p:cNvPr id="16" name="TextBox 15"/>
          <p:cNvSpPr txBox="1">
            <a:spLocks noChangeArrowheads="1"/>
          </p:cNvSpPr>
          <p:nvPr/>
        </p:nvSpPr>
        <p:spPr bwMode="auto">
          <a:xfrm>
            <a:off x="7613650" y="4070215"/>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50% of GCSE</a:t>
            </a:r>
          </a:p>
        </p:txBody>
      </p:sp>
      <p:sp>
        <p:nvSpPr>
          <p:cNvPr id="17" name="TextBox 16"/>
          <p:cNvSpPr txBox="1">
            <a:spLocks noChangeArrowheads="1"/>
          </p:cNvSpPr>
          <p:nvPr/>
        </p:nvSpPr>
        <p:spPr bwMode="auto">
          <a:xfrm>
            <a:off x="4932363" y="4095615"/>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50% of GCSE</a:t>
            </a:r>
          </a:p>
        </p:txBody>
      </p:sp>
      <p:graphicFrame>
        <p:nvGraphicFramePr>
          <p:cNvPr id="18" name="Table 17"/>
          <p:cNvGraphicFramePr>
            <a:graphicFrameLocks noGrp="1"/>
          </p:cNvGraphicFramePr>
          <p:nvPr/>
        </p:nvGraphicFramePr>
        <p:xfrm>
          <a:off x="539552" y="6057900"/>
          <a:ext cx="7843008" cy="800100"/>
        </p:xfrm>
        <a:graphic>
          <a:graphicData uri="http://schemas.openxmlformats.org/drawingml/2006/table">
            <a:tbl>
              <a:tblPr firstRow="1" bandRow="1">
                <a:tableStyleId>{5C22544A-7EE6-4342-B048-85BDC9FD1C3A}</a:tableStyleId>
              </a:tblPr>
              <a:tblGrid>
                <a:gridCol w="2614336">
                  <a:extLst>
                    <a:ext uri="{9D8B030D-6E8A-4147-A177-3AD203B41FA5}">
                      <a16:colId xmlns:a16="http://schemas.microsoft.com/office/drawing/2014/main" val="20000"/>
                    </a:ext>
                  </a:extLst>
                </a:gridCol>
                <a:gridCol w="2614336">
                  <a:extLst>
                    <a:ext uri="{9D8B030D-6E8A-4147-A177-3AD203B41FA5}">
                      <a16:colId xmlns:a16="http://schemas.microsoft.com/office/drawing/2014/main" val="20001"/>
                    </a:ext>
                  </a:extLst>
                </a:gridCol>
                <a:gridCol w="2614336">
                  <a:extLst>
                    <a:ext uri="{9D8B030D-6E8A-4147-A177-3AD203B41FA5}">
                      <a16:colId xmlns:a16="http://schemas.microsoft.com/office/drawing/2014/main" val="20002"/>
                    </a:ext>
                  </a:extLst>
                </a:gridCol>
              </a:tblGrid>
              <a:tr h="800100">
                <a:tc>
                  <a:txBody>
                    <a:bodyPr/>
                    <a:lstStyle/>
                    <a:p>
                      <a:pPr algn="ctr"/>
                      <a:r>
                        <a:rPr lang="en-GB" sz="2400" b="0">
                          <a:solidFill>
                            <a:schemeClr val="bg1"/>
                          </a:solidFill>
                          <a:latin typeface="Segoe UI Light" panose="020B0502040204020203" pitchFamily="34" charset="0"/>
                        </a:rPr>
                        <a:t>Biology</a:t>
                      </a:r>
                      <a:r>
                        <a:rPr lang="en-GB" sz="2400" b="0" baseline="0">
                          <a:solidFill>
                            <a:schemeClr val="bg1"/>
                          </a:solidFill>
                          <a:latin typeface="Segoe UI Light" panose="020B0502040204020203" pitchFamily="34" charset="0"/>
                        </a:rPr>
                        <a:t> GCSE</a:t>
                      </a:r>
                    </a:p>
                    <a:p>
                      <a:pPr algn="ctr"/>
                      <a:r>
                        <a:rPr lang="en-GB" sz="2400" b="0" baseline="0">
                          <a:solidFill>
                            <a:schemeClr val="bg1"/>
                          </a:solidFill>
                          <a:latin typeface="Segoe UI Light" panose="020B0502040204020203" pitchFamily="34" charset="0"/>
                        </a:rPr>
                        <a:t>1-9</a:t>
                      </a:r>
                      <a:endParaRPr lang="en-GB" sz="2400" b="0">
                        <a:solidFill>
                          <a:schemeClr val="bg1"/>
                        </a:solidFill>
                        <a:latin typeface="Segoe UI Light" panose="020B0502040204020203" pitchFamily="34" charset="0"/>
                      </a:endParaRPr>
                    </a:p>
                  </a:txBody>
                  <a:tcPr marL="68580" marR="68580" marT="34290" marB="34290">
                    <a:solidFill>
                      <a:srgbClr val="92D050"/>
                    </a:solidFill>
                  </a:tcPr>
                </a:tc>
                <a:tc>
                  <a:txBody>
                    <a:bodyPr/>
                    <a:lstStyle/>
                    <a:p>
                      <a:pPr algn="ctr"/>
                      <a:r>
                        <a:rPr lang="en-GB" sz="2400" b="0">
                          <a:solidFill>
                            <a:schemeClr val="bg1"/>
                          </a:solidFill>
                          <a:latin typeface="Segoe UI Light" panose="020B0502040204020203" pitchFamily="34" charset="0"/>
                        </a:rPr>
                        <a:t>Chemistry GCSE</a:t>
                      </a:r>
                    </a:p>
                    <a:p>
                      <a:pPr algn="ctr"/>
                      <a:r>
                        <a:rPr lang="en-GB" sz="2400" b="0">
                          <a:solidFill>
                            <a:schemeClr val="bg1"/>
                          </a:solidFill>
                          <a:latin typeface="Segoe UI Light" panose="020B0502040204020203" pitchFamily="34" charset="0"/>
                        </a:rPr>
                        <a:t>1-9</a:t>
                      </a:r>
                    </a:p>
                  </a:txBody>
                  <a:tcPr marL="68580" marR="68580" marT="34290" marB="34290">
                    <a:solidFill>
                      <a:schemeClr val="accent2">
                        <a:lumMod val="60000"/>
                        <a:lumOff val="40000"/>
                      </a:schemeClr>
                    </a:solidFill>
                  </a:tcPr>
                </a:tc>
                <a:tc>
                  <a:txBody>
                    <a:bodyPr/>
                    <a:lstStyle/>
                    <a:p>
                      <a:pPr algn="ctr"/>
                      <a:r>
                        <a:rPr lang="en-GB" sz="2400" b="0">
                          <a:solidFill>
                            <a:schemeClr val="bg1"/>
                          </a:solidFill>
                          <a:latin typeface="Segoe UI Light" panose="020B0502040204020203" pitchFamily="34" charset="0"/>
                        </a:rPr>
                        <a:t>Physics</a:t>
                      </a:r>
                      <a:r>
                        <a:rPr lang="en-GB" sz="2400" b="0" baseline="0">
                          <a:solidFill>
                            <a:schemeClr val="bg1"/>
                          </a:solidFill>
                          <a:latin typeface="Segoe UI Light" panose="020B0502040204020203" pitchFamily="34" charset="0"/>
                        </a:rPr>
                        <a:t> GCSE</a:t>
                      </a:r>
                    </a:p>
                    <a:p>
                      <a:pPr algn="ctr"/>
                      <a:r>
                        <a:rPr lang="en-GB" sz="2400" b="0" baseline="0">
                          <a:solidFill>
                            <a:schemeClr val="bg1"/>
                          </a:solidFill>
                          <a:latin typeface="Segoe UI Light" panose="020B0502040204020203" pitchFamily="34" charset="0"/>
                        </a:rPr>
                        <a:t>1-9</a:t>
                      </a:r>
                      <a:endParaRPr lang="en-GB" sz="2400" b="0">
                        <a:solidFill>
                          <a:schemeClr val="bg1"/>
                        </a:solidFill>
                        <a:latin typeface="Segoe UI Light" panose="020B0502040204020203" pitchFamily="34" charset="0"/>
                      </a:endParaRPr>
                    </a:p>
                  </a:txBody>
                  <a:tcPr marL="68580" marR="68580" marT="34290" marB="3429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018886137"/>
      </p:ext>
    </p:extLst>
  </p:cSld>
  <p:clrMapOvr>
    <a:masterClrMapping/>
  </p:clrMapOvr>
  <mc:AlternateContent xmlns:mc="http://schemas.openxmlformats.org/markup-compatibility/2006" xmlns:p14="http://schemas.microsoft.com/office/powerpoint/2010/main">
    <mc:Choice Requires="p14">
      <p:transition spd="slow" p14:dur="2000" advTm="114738"/>
    </mc:Choice>
    <mc:Fallback xmlns="">
      <p:transition spd="slow" advTm="1147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79388" y="260350"/>
            <a:ext cx="8713787" cy="993775"/>
          </a:xfrm>
        </p:spPr>
        <p:txBody>
          <a:bodyPr/>
          <a:lstStyle/>
          <a:p>
            <a:r>
              <a:rPr lang="en-GB" altLang="en-US" sz="3600">
                <a:solidFill>
                  <a:schemeClr val="tx1"/>
                </a:solidFill>
                <a:latin typeface="Segoe UI Light" pitchFamily="34" charset="0"/>
              </a:rPr>
              <a:t>Combined Science  – 2 GCSE’s</a:t>
            </a:r>
          </a:p>
        </p:txBody>
      </p:sp>
      <p:graphicFrame>
        <p:nvGraphicFramePr>
          <p:cNvPr id="5" name="Content Placeholder 4"/>
          <p:cNvGraphicFramePr>
            <a:graphicFrameLocks noGrp="1"/>
          </p:cNvGraphicFramePr>
          <p:nvPr>
            <p:ph idx="1"/>
          </p:nvPr>
        </p:nvGraphicFramePr>
        <p:xfrm>
          <a:off x="541338" y="1584325"/>
          <a:ext cx="7886700" cy="19733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81869">
                <a:tc>
                  <a:txBody>
                    <a:bodyPr/>
                    <a:lstStyle/>
                    <a:p>
                      <a:pPr algn="ctr"/>
                      <a:r>
                        <a:rPr lang="en-GB" sz="1400" b="1" i="0">
                          <a:latin typeface="Segoe UI Light" panose="020B0502040204020203" pitchFamily="34" charset="0"/>
                        </a:rPr>
                        <a:t>BIOLOGY</a:t>
                      </a:r>
                    </a:p>
                  </a:txBody>
                  <a:tcPr marL="68580" marR="68580" marT="34270" marB="34270">
                    <a:solidFill>
                      <a:srgbClr val="92D050"/>
                    </a:solidFill>
                  </a:tcPr>
                </a:tc>
                <a:tc>
                  <a:txBody>
                    <a:bodyPr/>
                    <a:lstStyle/>
                    <a:p>
                      <a:pPr algn="ctr"/>
                      <a:r>
                        <a:rPr lang="en-GB" sz="1400" b="1" i="0">
                          <a:latin typeface="Segoe UI Light" panose="020B0502040204020203" pitchFamily="34" charset="0"/>
                        </a:rPr>
                        <a:t>CHEMISTRY</a:t>
                      </a:r>
                    </a:p>
                  </a:txBody>
                  <a:tcPr marL="68580" marR="68580" marT="34270" marB="34270">
                    <a:solidFill>
                      <a:schemeClr val="accent2">
                        <a:lumMod val="60000"/>
                        <a:lumOff val="40000"/>
                      </a:schemeClr>
                    </a:solidFill>
                  </a:tcPr>
                </a:tc>
                <a:tc>
                  <a:txBody>
                    <a:bodyPr/>
                    <a:lstStyle/>
                    <a:p>
                      <a:pPr algn="ctr"/>
                      <a:r>
                        <a:rPr lang="en-GB" sz="1400" b="1" i="0">
                          <a:latin typeface="Segoe UI Light" panose="020B0502040204020203" pitchFamily="34" charset="0"/>
                        </a:rPr>
                        <a:t>PHYSICS</a:t>
                      </a:r>
                    </a:p>
                  </a:txBody>
                  <a:tcPr marL="68580" marR="68580" marT="34270" marB="34270"/>
                </a:tc>
                <a:extLst>
                  <a:ext uri="{0D108BD9-81ED-4DB2-BD59-A6C34878D82A}">
                    <a16:rowId xmlns:a16="http://schemas.microsoft.com/office/drawing/2014/main" val="10000"/>
                  </a:ext>
                </a:extLst>
              </a:tr>
              <a:tr h="281869">
                <a:tc>
                  <a:txBody>
                    <a:bodyPr/>
                    <a:lstStyle/>
                    <a:p>
                      <a:r>
                        <a:rPr lang="en-GB" sz="1400">
                          <a:latin typeface="Segoe UI Light" panose="020B0502040204020203" pitchFamily="34" charset="0"/>
                        </a:rPr>
                        <a:t>1.</a:t>
                      </a:r>
                      <a:r>
                        <a:rPr lang="en-GB" sz="1400" baseline="0">
                          <a:latin typeface="Segoe UI Light" panose="020B0502040204020203" pitchFamily="34" charset="0"/>
                        </a:rPr>
                        <a:t> Cell Level Systems</a:t>
                      </a:r>
                      <a:endParaRPr lang="en-GB" sz="1400">
                        <a:latin typeface="Segoe UI Light" panose="020B0502040204020203" pitchFamily="34" charset="0"/>
                      </a:endParaRPr>
                    </a:p>
                  </a:txBody>
                  <a:tcPr marL="68580" marR="68580" marT="34270" marB="34270">
                    <a:solidFill>
                      <a:srgbClr val="92D050"/>
                    </a:solidFill>
                  </a:tcPr>
                </a:tc>
                <a:tc>
                  <a:txBody>
                    <a:bodyPr/>
                    <a:lstStyle/>
                    <a:p>
                      <a:r>
                        <a:rPr lang="en-GB" sz="1400">
                          <a:latin typeface="Segoe UI Light" panose="020B0502040204020203" pitchFamily="34" charset="0"/>
                        </a:rPr>
                        <a:t>1. Particles</a:t>
                      </a:r>
                    </a:p>
                  </a:txBody>
                  <a:tcPr marL="68580" marR="68580" marT="34270" marB="34270">
                    <a:solidFill>
                      <a:schemeClr val="accent2">
                        <a:lumMod val="60000"/>
                        <a:lumOff val="40000"/>
                      </a:schemeClr>
                    </a:solidFill>
                  </a:tcPr>
                </a:tc>
                <a:tc>
                  <a:txBody>
                    <a:bodyPr/>
                    <a:lstStyle/>
                    <a:p>
                      <a:pPr marL="0" indent="0">
                        <a:buNone/>
                      </a:pPr>
                      <a:r>
                        <a:rPr lang="en-GB" sz="1400">
                          <a:latin typeface="Segoe UI Light" panose="020B0502040204020203" pitchFamily="34" charset="0"/>
                        </a:rPr>
                        <a:t>1. Matter</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1"/>
                  </a:ext>
                </a:extLst>
              </a:tr>
              <a:tr h="281869">
                <a:tc>
                  <a:txBody>
                    <a:bodyPr/>
                    <a:lstStyle/>
                    <a:p>
                      <a:r>
                        <a:rPr lang="en-GB" sz="1400">
                          <a:latin typeface="Segoe UI Light" panose="020B0502040204020203" pitchFamily="34" charset="0"/>
                        </a:rPr>
                        <a:t>2. Scaling up</a:t>
                      </a:r>
                    </a:p>
                  </a:txBody>
                  <a:tcPr marL="68580" marR="68580" marT="34270" marB="34270">
                    <a:solidFill>
                      <a:srgbClr val="92D050"/>
                    </a:solidFill>
                  </a:tcPr>
                </a:tc>
                <a:tc>
                  <a:txBody>
                    <a:bodyPr/>
                    <a:lstStyle/>
                    <a:p>
                      <a:r>
                        <a:rPr lang="en-GB" sz="1400">
                          <a:latin typeface="Segoe UI Light" panose="020B0502040204020203" pitchFamily="34" charset="0"/>
                        </a:rPr>
                        <a:t>2. Elements</a:t>
                      </a:r>
                      <a:r>
                        <a:rPr lang="en-GB" sz="1400" baseline="0">
                          <a:latin typeface="Segoe UI Light" panose="020B0502040204020203" pitchFamily="34" charset="0"/>
                        </a:rPr>
                        <a:t> and Bonding</a:t>
                      </a:r>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2. Forces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2"/>
                  </a:ext>
                </a:extLst>
              </a:tr>
              <a:tr h="281869">
                <a:tc>
                  <a:txBody>
                    <a:bodyPr/>
                    <a:lstStyle/>
                    <a:p>
                      <a:r>
                        <a:rPr lang="en-GB" sz="1400">
                          <a:latin typeface="Segoe UI Light" panose="020B0502040204020203" pitchFamily="34" charset="0"/>
                        </a:rPr>
                        <a:t>3. Organism Level Systems</a:t>
                      </a:r>
                    </a:p>
                  </a:txBody>
                  <a:tcPr marL="68580" marR="68580" marT="34270" marB="34270">
                    <a:solidFill>
                      <a:srgbClr val="92D050"/>
                    </a:solidFill>
                  </a:tcPr>
                </a:tc>
                <a:tc>
                  <a:txBody>
                    <a:bodyPr/>
                    <a:lstStyle/>
                    <a:p>
                      <a:r>
                        <a:rPr lang="en-GB" sz="1400">
                          <a:latin typeface="Segoe UI Light" panose="020B0502040204020203" pitchFamily="34" charset="0"/>
                        </a:rPr>
                        <a:t>3. Chemical Reactions</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3. Electricity and magnetism</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3"/>
                  </a:ext>
                </a:extLst>
              </a:tr>
              <a:tr h="281869">
                <a:tc>
                  <a:txBody>
                    <a:bodyPr/>
                    <a:lstStyle/>
                    <a:p>
                      <a:r>
                        <a:rPr lang="en-GB" sz="1400">
                          <a:latin typeface="Segoe UI Light" panose="020B0502040204020203" pitchFamily="34" charset="0"/>
                        </a:rPr>
                        <a:t>4.</a:t>
                      </a:r>
                      <a:r>
                        <a:rPr lang="en-GB" sz="1400" baseline="0">
                          <a:latin typeface="Segoe UI Light" panose="020B0502040204020203" pitchFamily="34" charset="0"/>
                        </a:rPr>
                        <a:t> Community Level systems</a:t>
                      </a:r>
                      <a:endParaRPr lang="en-GB" sz="1400">
                        <a:latin typeface="Segoe UI Light" panose="020B0502040204020203" pitchFamily="34" charset="0"/>
                      </a:endParaRPr>
                    </a:p>
                  </a:txBody>
                  <a:tcPr marL="68580" marR="68580" marT="34270" marB="34270">
                    <a:solidFill>
                      <a:srgbClr val="92D050"/>
                    </a:solidFill>
                  </a:tcPr>
                </a:tc>
                <a:tc>
                  <a:txBody>
                    <a:bodyPr/>
                    <a:lstStyle/>
                    <a:p>
                      <a:r>
                        <a:rPr lang="en-GB" sz="1400">
                          <a:latin typeface="Segoe UI Light" panose="020B0502040204020203" pitchFamily="34" charset="0"/>
                        </a:rPr>
                        <a:t>4. Predicting Chemical Reactions</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4. Waves and Radioactivity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4"/>
                  </a:ext>
                </a:extLst>
              </a:tr>
              <a:tr h="281869">
                <a:tc>
                  <a:txBody>
                    <a:bodyPr/>
                    <a:lstStyle/>
                    <a:p>
                      <a:r>
                        <a:rPr lang="en-GB" sz="1400">
                          <a:latin typeface="Segoe UI Light" panose="020B0502040204020203" pitchFamily="34" charset="0"/>
                        </a:rPr>
                        <a:t>5. Genetics</a:t>
                      </a:r>
                    </a:p>
                  </a:txBody>
                  <a:tcPr marL="68580" marR="68580" marT="34270" marB="34270">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a:latin typeface="Segoe UI Light" panose="020B0502040204020203" pitchFamily="34" charset="0"/>
                        </a:rPr>
                        <a:t>5. Rate of Change</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5. Energy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5"/>
                  </a:ext>
                </a:extLst>
              </a:tr>
              <a:tr h="281869">
                <a:tc>
                  <a:txBody>
                    <a:bodyPr/>
                    <a:lstStyle/>
                    <a:p>
                      <a:r>
                        <a:rPr lang="en-GB" sz="1400">
                          <a:latin typeface="Segoe UI Light" panose="020B0502040204020203" pitchFamily="34" charset="0"/>
                        </a:rPr>
                        <a:t>6. Global Challenges</a:t>
                      </a:r>
                    </a:p>
                  </a:txBody>
                  <a:tcPr marL="68580" marR="68580" marT="34270" marB="34270">
                    <a:solidFill>
                      <a:srgbClr val="92D050"/>
                    </a:solidFill>
                  </a:tcPr>
                </a:tc>
                <a:tc>
                  <a:txBody>
                    <a:bodyPr/>
                    <a:lstStyle/>
                    <a:p>
                      <a:r>
                        <a:rPr lang="en-GB" sz="1400">
                          <a:latin typeface="Segoe UI Light" panose="020B0502040204020203" pitchFamily="34" charset="0"/>
                        </a:rPr>
                        <a:t>6.</a:t>
                      </a:r>
                      <a:r>
                        <a:rPr lang="en-GB" sz="1400" baseline="0">
                          <a:latin typeface="Segoe UI Light" panose="020B0502040204020203" pitchFamily="34" charset="0"/>
                        </a:rPr>
                        <a:t> Global Challenges</a:t>
                      </a:r>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6. Global Challenges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541338" y="4087813"/>
          <a:ext cx="7886700" cy="184467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922338">
                <a:tc>
                  <a:txBody>
                    <a:bodyPr/>
                    <a:lstStyle/>
                    <a:p>
                      <a:r>
                        <a:rPr lang="en-GB" sz="1400" b="0">
                          <a:solidFill>
                            <a:schemeClr val="bg1"/>
                          </a:solidFill>
                          <a:latin typeface="Segoe UI Light" panose="020B0502040204020203" pitchFamily="34" charset="0"/>
                        </a:rPr>
                        <a:t>Biology</a:t>
                      </a:r>
                      <a:r>
                        <a:rPr lang="en-GB" sz="1400" b="0" baseline="0">
                          <a:solidFill>
                            <a:schemeClr val="bg1"/>
                          </a:solidFill>
                          <a:latin typeface="Segoe UI Light" panose="020B0502040204020203" pitchFamily="34" charset="0"/>
                        </a:rPr>
                        <a:t> Paper 1</a:t>
                      </a:r>
                    </a:p>
                    <a:p>
                      <a:r>
                        <a:rPr lang="en-GB" sz="1400" b="0" baseline="0">
                          <a:solidFill>
                            <a:schemeClr val="bg1"/>
                          </a:solidFill>
                          <a:latin typeface="Segoe UI Light" panose="020B0502040204020203" pitchFamily="34" charset="0"/>
                        </a:rPr>
                        <a:t>Units 1-3</a:t>
                      </a:r>
                    </a:p>
                    <a:p>
                      <a:r>
                        <a:rPr lang="en-GB" sz="1400" b="0" baseline="0">
                          <a:solidFill>
                            <a:schemeClr val="bg1"/>
                          </a:solidFill>
                          <a:latin typeface="Segoe UI Light" panose="020B0502040204020203" pitchFamily="34" charset="0"/>
                        </a:rPr>
                        <a:t>70 minutes</a:t>
                      </a:r>
                    </a:p>
                    <a:p>
                      <a:r>
                        <a:rPr lang="en-GB" sz="1400" b="0" baseline="0">
                          <a:solidFill>
                            <a:schemeClr val="bg1"/>
                          </a:solidFill>
                          <a:latin typeface="Segoe UI Light" panose="020B0502040204020203" pitchFamily="34" charset="0"/>
                        </a:rPr>
                        <a:t>60 marks</a:t>
                      </a:r>
                      <a:endParaRPr lang="en-GB" sz="1400" b="0">
                        <a:solidFill>
                          <a:schemeClr val="bg1"/>
                        </a:solidFill>
                        <a:latin typeface="Segoe UI Light" panose="020B0502040204020203" pitchFamily="34" charset="0"/>
                      </a:endParaRPr>
                    </a:p>
                  </a:txBody>
                  <a:tcPr marL="68580" marR="68580" marT="34285" marB="34285">
                    <a:solidFill>
                      <a:srgbClr val="92D050"/>
                    </a:solidFill>
                  </a:tcPr>
                </a:tc>
                <a:tc>
                  <a:txBody>
                    <a:bodyPr/>
                    <a:lstStyle/>
                    <a:p>
                      <a:r>
                        <a:rPr lang="en-GB" sz="1400" b="0">
                          <a:solidFill>
                            <a:schemeClr val="bg1"/>
                          </a:solidFill>
                          <a:latin typeface="Segoe UI Light" panose="020B0502040204020203" pitchFamily="34" charset="0"/>
                        </a:rPr>
                        <a:t>Chemistry</a:t>
                      </a:r>
                      <a:r>
                        <a:rPr lang="en-GB" sz="1400" b="0" baseline="0">
                          <a:solidFill>
                            <a:schemeClr val="bg1"/>
                          </a:solidFill>
                          <a:latin typeface="Segoe UI Light" panose="020B0502040204020203" pitchFamily="34" charset="0"/>
                        </a:rPr>
                        <a:t> Paper 1</a:t>
                      </a:r>
                    </a:p>
                    <a:p>
                      <a:r>
                        <a:rPr lang="en-GB" sz="1400" b="0" baseline="0">
                          <a:solidFill>
                            <a:schemeClr val="bg1"/>
                          </a:solidFill>
                          <a:latin typeface="Segoe UI Light" panose="020B0502040204020203" pitchFamily="34" charset="0"/>
                        </a:rPr>
                        <a:t>Units 1-3</a:t>
                      </a:r>
                    </a:p>
                    <a:p>
                      <a:r>
                        <a:rPr lang="en-GB" sz="1400" b="0" baseline="0">
                          <a:solidFill>
                            <a:schemeClr val="bg1"/>
                          </a:solidFill>
                          <a:latin typeface="Segoe UI Light" panose="020B0502040204020203" pitchFamily="34" charset="0"/>
                        </a:rPr>
                        <a:t>70 minutes</a:t>
                      </a:r>
                    </a:p>
                    <a:p>
                      <a:r>
                        <a:rPr lang="en-GB" sz="1400" b="0" baseline="0">
                          <a:solidFill>
                            <a:schemeClr val="bg1"/>
                          </a:solidFill>
                          <a:latin typeface="Segoe UI Light" panose="020B0502040204020203" pitchFamily="34" charset="0"/>
                        </a:rPr>
                        <a:t>60 marks</a:t>
                      </a:r>
                      <a:endParaRPr lang="en-GB" sz="1400" b="0">
                        <a:solidFill>
                          <a:schemeClr val="bg1"/>
                        </a:solidFill>
                        <a:latin typeface="Segoe UI Light" panose="020B0502040204020203" pitchFamily="34" charset="0"/>
                      </a:endParaRPr>
                    </a:p>
                  </a:txBody>
                  <a:tcPr marL="68580" marR="68580" marT="34285" marB="34285">
                    <a:solidFill>
                      <a:schemeClr val="accent2">
                        <a:lumMod val="60000"/>
                        <a:lumOff val="40000"/>
                      </a:schemeClr>
                    </a:solidFill>
                  </a:tcPr>
                </a:tc>
                <a:tc>
                  <a:txBody>
                    <a:bodyPr/>
                    <a:lstStyle/>
                    <a:p>
                      <a:r>
                        <a:rPr lang="en-GB" sz="1400" b="0">
                          <a:solidFill>
                            <a:schemeClr val="bg1"/>
                          </a:solidFill>
                          <a:latin typeface="Segoe UI Light" panose="020B0502040204020203" pitchFamily="34" charset="0"/>
                        </a:rPr>
                        <a:t>Physics</a:t>
                      </a:r>
                      <a:r>
                        <a:rPr lang="en-GB" sz="1400" b="0" baseline="0">
                          <a:solidFill>
                            <a:schemeClr val="bg1"/>
                          </a:solidFill>
                          <a:latin typeface="Segoe UI Light" panose="020B0502040204020203" pitchFamily="34" charset="0"/>
                        </a:rPr>
                        <a:t> Paper 1</a:t>
                      </a:r>
                    </a:p>
                    <a:p>
                      <a:r>
                        <a:rPr lang="en-GB" sz="1400" b="0" baseline="0">
                          <a:solidFill>
                            <a:schemeClr val="bg1"/>
                          </a:solidFill>
                          <a:latin typeface="Segoe UI Light" panose="020B0502040204020203" pitchFamily="34" charset="0"/>
                        </a:rPr>
                        <a:t>Units 1-3</a:t>
                      </a:r>
                    </a:p>
                    <a:p>
                      <a:r>
                        <a:rPr lang="en-GB" sz="1400" b="0" baseline="0">
                          <a:solidFill>
                            <a:schemeClr val="bg1"/>
                          </a:solidFill>
                          <a:latin typeface="Segoe UI Light" panose="020B0502040204020203" pitchFamily="34" charset="0"/>
                        </a:rPr>
                        <a:t>70 minutes</a:t>
                      </a:r>
                    </a:p>
                    <a:p>
                      <a:r>
                        <a:rPr lang="en-GB" sz="1400" b="0" baseline="0">
                          <a:solidFill>
                            <a:schemeClr val="bg1"/>
                          </a:solidFill>
                          <a:latin typeface="Segoe UI Light" panose="020B0502040204020203" pitchFamily="34" charset="0"/>
                        </a:rPr>
                        <a:t>60 marks</a:t>
                      </a:r>
                      <a:endParaRPr lang="en-GB" sz="1400" b="0">
                        <a:solidFill>
                          <a:schemeClr val="bg1"/>
                        </a:solidFill>
                        <a:latin typeface="Segoe UI Light" panose="020B0502040204020203" pitchFamily="34" charset="0"/>
                      </a:endParaRPr>
                    </a:p>
                  </a:txBody>
                  <a:tcPr marL="68580" marR="68580" marT="34285" marB="34285">
                    <a:solidFill>
                      <a:schemeClr val="accent1">
                        <a:lumMod val="40000"/>
                        <a:lumOff val="60000"/>
                      </a:schemeClr>
                    </a:solidFill>
                  </a:tcPr>
                </a:tc>
                <a:extLst>
                  <a:ext uri="{0D108BD9-81ED-4DB2-BD59-A6C34878D82A}">
                    <a16:rowId xmlns:a16="http://schemas.microsoft.com/office/drawing/2014/main" val="10000"/>
                  </a:ext>
                </a:extLst>
              </a:tr>
              <a:tr h="922338">
                <a:tc>
                  <a:txBody>
                    <a:bodyPr/>
                    <a:lstStyle/>
                    <a:p>
                      <a:r>
                        <a:rPr lang="en-GB" sz="1400" b="0">
                          <a:solidFill>
                            <a:schemeClr val="bg1"/>
                          </a:solidFill>
                          <a:latin typeface="Segoe UI Light" panose="020B0502040204020203" pitchFamily="34" charset="0"/>
                        </a:rPr>
                        <a:t>Biology</a:t>
                      </a:r>
                      <a:r>
                        <a:rPr lang="en-GB" sz="1400" b="0" baseline="0">
                          <a:solidFill>
                            <a:schemeClr val="bg1"/>
                          </a:solidFill>
                          <a:latin typeface="Segoe UI Light" panose="020B0502040204020203" pitchFamily="34" charset="0"/>
                        </a:rPr>
                        <a:t> Paper 2</a:t>
                      </a:r>
                    </a:p>
                    <a:p>
                      <a:r>
                        <a:rPr lang="en-GB" sz="1400" b="0" baseline="0">
                          <a:solidFill>
                            <a:schemeClr val="bg1"/>
                          </a:solidFill>
                          <a:latin typeface="Segoe UI Light" panose="020B0502040204020203" pitchFamily="34" charset="0"/>
                        </a:rPr>
                        <a:t>Units 4-6</a:t>
                      </a:r>
                    </a:p>
                    <a:p>
                      <a:r>
                        <a:rPr lang="en-GB" sz="1400" b="0" baseline="0">
                          <a:solidFill>
                            <a:schemeClr val="bg1"/>
                          </a:solidFill>
                          <a:latin typeface="Segoe UI Light" panose="020B0502040204020203" pitchFamily="34" charset="0"/>
                        </a:rPr>
                        <a:t>70 minutes</a:t>
                      </a:r>
                    </a:p>
                    <a:p>
                      <a:r>
                        <a:rPr lang="en-GB" sz="1400" b="0" baseline="0">
                          <a:solidFill>
                            <a:schemeClr val="bg1"/>
                          </a:solidFill>
                          <a:latin typeface="Segoe UI Light" panose="020B0502040204020203" pitchFamily="34" charset="0"/>
                        </a:rPr>
                        <a:t>60 marks</a:t>
                      </a:r>
                      <a:endParaRPr lang="en-GB" sz="1400" b="0">
                        <a:solidFill>
                          <a:schemeClr val="bg1"/>
                        </a:solidFill>
                        <a:latin typeface="Segoe UI Light" panose="020B0502040204020203" pitchFamily="34" charset="0"/>
                      </a:endParaRPr>
                    </a:p>
                  </a:txBody>
                  <a:tcPr marL="68580" marR="68580" marT="34285" marB="34285">
                    <a:solidFill>
                      <a:srgbClr val="92D050"/>
                    </a:solidFill>
                  </a:tcPr>
                </a:tc>
                <a:tc>
                  <a:txBody>
                    <a:bodyPr/>
                    <a:lstStyle/>
                    <a:p>
                      <a:r>
                        <a:rPr lang="en-GB" sz="1400" b="0">
                          <a:solidFill>
                            <a:schemeClr val="bg1"/>
                          </a:solidFill>
                          <a:latin typeface="Segoe UI Light" panose="020B0502040204020203" pitchFamily="34" charset="0"/>
                        </a:rPr>
                        <a:t>Chemistry</a:t>
                      </a:r>
                      <a:r>
                        <a:rPr lang="en-GB" sz="1400" b="0" baseline="0">
                          <a:solidFill>
                            <a:schemeClr val="bg1"/>
                          </a:solidFill>
                          <a:latin typeface="Segoe UI Light" panose="020B0502040204020203" pitchFamily="34" charset="0"/>
                        </a:rPr>
                        <a:t> Paper 2</a:t>
                      </a:r>
                    </a:p>
                    <a:p>
                      <a:r>
                        <a:rPr lang="en-GB" sz="1400" b="0" baseline="0">
                          <a:solidFill>
                            <a:schemeClr val="bg1"/>
                          </a:solidFill>
                          <a:latin typeface="Segoe UI Light" panose="020B0502040204020203" pitchFamily="34" charset="0"/>
                        </a:rPr>
                        <a:t>Units 4-6</a:t>
                      </a:r>
                    </a:p>
                    <a:p>
                      <a:r>
                        <a:rPr lang="en-GB" sz="1400" b="0" baseline="0">
                          <a:solidFill>
                            <a:schemeClr val="bg1"/>
                          </a:solidFill>
                          <a:latin typeface="Segoe UI Light" panose="020B0502040204020203" pitchFamily="34" charset="0"/>
                        </a:rPr>
                        <a:t>70 minutes</a:t>
                      </a:r>
                    </a:p>
                    <a:p>
                      <a:r>
                        <a:rPr lang="en-GB" sz="1400" b="0" baseline="0">
                          <a:solidFill>
                            <a:schemeClr val="bg1"/>
                          </a:solidFill>
                          <a:latin typeface="Segoe UI Light" panose="020B0502040204020203" pitchFamily="34" charset="0"/>
                        </a:rPr>
                        <a:t>60 marks</a:t>
                      </a:r>
                      <a:endParaRPr lang="en-GB" sz="1400" b="0">
                        <a:solidFill>
                          <a:schemeClr val="bg1"/>
                        </a:solidFill>
                        <a:latin typeface="Segoe UI Light" panose="020B0502040204020203" pitchFamily="34" charset="0"/>
                      </a:endParaRPr>
                    </a:p>
                  </a:txBody>
                  <a:tcPr marL="68580" marR="68580" marT="34285" marB="34285">
                    <a:solidFill>
                      <a:schemeClr val="accent2">
                        <a:lumMod val="60000"/>
                        <a:lumOff val="40000"/>
                      </a:schemeClr>
                    </a:solidFill>
                  </a:tcPr>
                </a:tc>
                <a:tc>
                  <a:txBody>
                    <a:bodyPr/>
                    <a:lstStyle/>
                    <a:p>
                      <a:r>
                        <a:rPr lang="en-GB" sz="1400" b="0">
                          <a:solidFill>
                            <a:schemeClr val="bg1"/>
                          </a:solidFill>
                          <a:latin typeface="Segoe UI Light" panose="020B0502040204020203" pitchFamily="34" charset="0"/>
                        </a:rPr>
                        <a:t>Physics</a:t>
                      </a:r>
                      <a:r>
                        <a:rPr lang="en-GB" sz="1400" b="0" baseline="0">
                          <a:solidFill>
                            <a:schemeClr val="bg1"/>
                          </a:solidFill>
                          <a:latin typeface="Segoe UI Light" panose="020B0502040204020203" pitchFamily="34" charset="0"/>
                        </a:rPr>
                        <a:t> Paper 2</a:t>
                      </a:r>
                    </a:p>
                    <a:p>
                      <a:r>
                        <a:rPr lang="en-GB" sz="1400" b="0" baseline="0">
                          <a:solidFill>
                            <a:schemeClr val="bg1"/>
                          </a:solidFill>
                          <a:latin typeface="Segoe UI Light" panose="020B0502040204020203" pitchFamily="34" charset="0"/>
                        </a:rPr>
                        <a:t>Units 4-6</a:t>
                      </a:r>
                    </a:p>
                    <a:p>
                      <a:r>
                        <a:rPr lang="en-GB" sz="1400" b="0" baseline="0">
                          <a:solidFill>
                            <a:schemeClr val="bg1"/>
                          </a:solidFill>
                          <a:latin typeface="Segoe UI Light" panose="020B0502040204020203" pitchFamily="34" charset="0"/>
                        </a:rPr>
                        <a:t>70 minutes</a:t>
                      </a:r>
                    </a:p>
                    <a:p>
                      <a:r>
                        <a:rPr lang="en-GB" sz="1400" b="0" baseline="0">
                          <a:solidFill>
                            <a:schemeClr val="bg1"/>
                          </a:solidFill>
                          <a:latin typeface="Segoe UI Light" panose="020B0502040204020203" pitchFamily="34" charset="0"/>
                        </a:rPr>
                        <a:t>60 marks</a:t>
                      </a:r>
                      <a:endParaRPr lang="en-GB" sz="1400" b="0">
                        <a:solidFill>
                          <a:schemeClr val="bg1"/>
                        </a:solidFill>
                        <a:latin typeface="Segoe UI Light" panose="020B0502040204020203" pitchFamily="34" charset="0"/>
                      </a:endParaRPr>
                    </a:p>
                  </a:txBody>
                  <a:tcPr marL="68580" marR="68580" marT="34285" marB="34285">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7" name="TextBox 6"/>
          <p:cNvSpPr txBox="1">
            <a:spLocks noChangeArrowheads="1"/>
          </p:cNvSpPr>
          <p:nvPr/>
        </p:nvSpPr>
        <p:spPr bwMode="auto">
          <a:xfrm>
            <a:off x="2205038" y="4076700"/>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16.7% of GCSE</a:t>
            </a:r>
          </a:p>
        </p:txBody>
      </p:sp>
      <p:sp>
        <p:nvSpPr>
          <p:cNvPr id="8" name="TextBox 7"/>
          <p:cNvSpPr txBox="1">
            <a:spLocks noChangeArrowheads="1"/>
          </p:cNvSpPr>
          <p:nvPr/>
        </p:nvSpPr>
        <p:spPr bwMode="auto">
          <a:xfrm>
            <a:off x="2205038" y="5019675"/>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16.7% of GCSE</a:t>
            </a:r>
          </a:p>
        </p:txBody>
      </p:sp>
      <p:sp>
        <p:nvSpPr>
          <p:cNvPr id="9" name="TextBox 8"/>
          <p:cNvSpPr txBox="1">
            <a:spLocks noChangeArrowheads="1"/>
          </p:cNvSpPr>
          <p:nvPr/>
        </p:nvSpPr>
        <p:spPr bwMode="auto">
          <a:xfrm>
            <a:off x="7529513" y="5019675"/>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16.7% of GCSE</a:t>
            </a:r>
          </a:p>
        </p:txBody>
      </p:sp>
      <p:sp>
        <p:nvSpPr>
          <p:cNvPr id="10" name="TextBox 9"/>
          <p:cNvSpPr txBox="1">
            <a:spLocks noChangeArrowheads="1"/>
          </p:cNvSpPr>
          <p:nvPr/>
        </p:nvSpPr>
        <p:spPr bwMode="auto">
          <a:xfrm>
            <a:off x="4932363" y="5019675"/>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16.7% of GCSE</a:t>
            </a:r>
          </a:p>
        </p:txBody>
      </p:sp>
      <p:sp>
        <p:nvSpPr>
          <p:cNvPr id="11" name="TextBox 10"/>
          <p:cNvSpPr txBox="1">
            <a:spLocks noChangeArrowheads="1"/>
          </p:cNvSpPr>
          <p:nvPr/>
        </p:nvSpPr>
        <p:spPr bwMode="auto">
          <a:xfrm>
            <a:off x="7529513" y="4097338"/>
            <a:ext cx="739775" cy="9223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16.7% of GCSE</a:t>
            </a:r>
          </a:p>
        </p:txBody>
      </p:sp>
      <p:sp>
        <p:nvSpPr>
          <p:cNvPr id="12" name="TextBox 11"/>
          <p:cNvSpPr txBox="1">
            <a:spLocks noChangeArrowheads="1"/>
          </p:cNvSpPr>
          <p:nvPr/>
        </p:nvSpPr>
        <p:spPr bwMode="auto">
          <a:xfrm>
            <a:off x="4932363" y="4076700"/>
            <a:ext cx="739775" cy="922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Segoe UI Light" pitchFamily="34" charset="0"/>
                <a:ea typeface="+mn-ea"/>
                <a:cs typeface="+mn-cs"/>
              </a:rPr>
              <a:t>16.7% of GCSE</a:t>
            </a:r>
          </a:p>
        </p:txBody>
      </p:sp>
    </p:spTree>
    <p:custDataLst>
      <p:tags r:id="rId1"/>
    </p:custDataLst>
    <p:extLst>
      <p:ext uri="{BB962C8B-B14F-4D97-AF65-F5344CB8AC3E}">
        <p14:creationId xmlns:p14="http://schemas.microsoft.com/office/powerpoint/2010/main" val="3461390463"/>
      </p:ext>
    </p:extLst>
  </p:cSld>
  <p:clrMapOvr>
    <a:masterClrMapping/>
  </p:clrMapOvr>
  <mc:AlternateContent xmlns:mc="http://schemas.openxmlformats.org/markup-compatibility/2006" xmlns:p14="http://schemas.microsoft.com/office/powerpoint/2010/main">
    <mc:Choice Requires="p14">
      <p:transition spd="slow" p14:dur="2000" advTm="94596"/>
    </mc:Choice>
    <mc:Fallback xmlns="">
      <p:transition spd="slow" advTm="945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727075"/>
            <a:ext cx="8428038" cy="993775"/>
          </a:xfrm>
        </p:spPr>
        <p:txBody>
          <a:bodyPr/>
          <a:lstStyle/>
          <a:p>
            <a:r>
              <a:rPr lang="en-GB" altLang="en-US" sz="3600">
                <a:solidFill>
                  <a:schemeClr val="tx1"/>
                </a:solidFill>
                <a:latin typeface="Segoe UI Light" pitchFamily="34" charset="0"/>
              </a:rPr>
              <a:t>Combined Science  – 2 GCSE’s</a:t>
            </a:r>
          </a:p>
        </p:txBody>
      </p:sp>
      <p:graphicFrame>
        <p:nvGraphicFramePr>
          <p:cNvPr id="5" name="Content Placeholder 4"/>
          <p:cNvGraphicFramePr>
            <a:graphicFrameLocks noGrp="1"/>
          </p:cNvGraphicFramePr>
          <p:nvPr>
            <p:ph idx="1"/>
          </p:nvPr>
        </p:nvGraphicFramePr>
        <p:xfrm>
          <a:off x="546100" y="2124075"/>
          <a:ext cx="7886700" cy="19733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81869">
                <a:tc>
                  <a:txBody>
                    <a:bodyPr/>
                    <a:lstStyle/>
                    <a:p>
                      <a:pPr algn="ctr"/>
                      <a:r>
                        <a:rPr lang="en-GB" sz="1400" b="1" i="0">
                          <a:latin typeface="Segoe UI Light" panose="020B0502040204020203" pitchFamily="34" charset="0"/>
                        </a:rPr>
                        <a:t>BIOLOGY</a:t>
                      </a:r>
                    </a:p>
                  </a:txBody>
                  <a:tcPr marL="68580" marR="68580" marT="34270" marB="34270">
                    <a:solidFill>
                      <a:srgbClr val="92D050"/>
                    </a:solidFill>
                  </a:tcPr>
                </a:tc>
                <a:tc>
                  <a:txBody>
                    <a:bodyPr/>
                    <a:lstStyle/>
                    <a:p>
                      <a:pPr algn="ctr"/>
                      <a:r>
                        <a:rPr lang="en-GB" sz="1400" b="1" i="0">
                          <a:latin typeface="Segoe UI Light" panose="020B0502040204020203" pitchFamily="34" charset="0"/>
                        </a:rPr>
                        <a:t>CHEMISTRY</a:t>
                      </a:r>
                    </a:p>
                  </a:txBody>
                  <a:tcPr marL="68580" marR="68580" marT="34270" marB="34270">
                    <a:solidFill>
                      <a:schemeClr val="accent2">
                        <a:lumMod val="60000"/>
                        <a:lumOff val="40000"/>
                      </a:schemeClr>
                    </a:solidFill>
                  </a:tcPr>
                </a:tc>
                <a:tc>
                  <a:txBody>
                    <a:bodyPr/>
                    <a:lstStyle/>
                    <a:p>
                      <a:pPr algn="ctr"/>
                      <a:r>
                        <a:rPr lang="en-GB" sz="1400" b="1" i="0">
                          <a:latin typeface="Segoe UI Light" panose="020B0502040204020203" pitchFamily="34" charset="0"/>
                        </a:rPr>
                        <a:t>PHYSICS</a:t>
                      </a:r>
                    </a:p>
                  </a:txBody>
                  <a:tcPr marL="68580" marR="68580" marT="34270" marB="34270"/>
                </a:tc>
                <a:extLst>
                  <a:ext uri="{0D108BD9-81ED-4DB2-BD59-A6C34878D82A}">
                    <a16:rowId xmlns:a16="http://schemas.microsoft.com/office/drawing/2014/main" val="10000"/>
                  </a:ext>
                </a:extLst>
              </a:tr>
              <a:tr h="281869">
                <a:tc>
                  <a:txBody>
                    <a:bodyPr/>
                    <a:lstStyle/>
                    <a:p>
                      <a:r>
                        <a:rPr lang="en-GB" sz="1400">
                          <a:latin typeface="Segoe UI Light" panose="020B0502040204020203" pitchFamily="34" charset="0"/>
                        </a:rPr>
                        <a:t>1.</a:t>
                      </a:r>
                      <a:r>
                        <a:rPr lang="en-GB" sz="1400" baseline="0">
                          <a:latin typeface="Segoe UI Light" panose="020B0502040204020203" pitchFamily="34" charset="0"/>
                        </a:rPr>
                        <a:t> Cell Level Systems</a:t>
                      </a:r>
                      <a:endParaRPr lang="en-GB" sz="1400">
                        <a:latin typeface="Segoe UI Light" panose="020B0502040204020203" pitchFamily="34" charset="0"/>
                      </a:endParaRPr>
                    </a:p>
                  </a:txBody>
                  <a:tcPr marL="68580" marR="68580" marT="34270" marB="34270">
                    <a:solidFill>
                      <a:srgbClr val="92D050"/>
                    </a:solidFill>
                  </a:tcPr>
                </a:tc>
                <a:tc>
                  <a:txBody>
                    <a:bodyPr/>
                    <a:lstStyle/>
                    <a:p>
                      <a:r>
                        <a:rPr lang="en-GB" sz="1400">
                          <a:latin typeface="Segoe UI Light" panose="020B0502040204020203" pitchFamily="34" charset="0"/>
                        </a:rPr>
                        <a:t>1. Particles</a:t>
                      </a:r>
                    </a:p>
                  </a:txBody>
                  <a:tcPr marL="68580" marR="68580" marT="34270" marB="34270">
                    <a:solidFill>
                      <a:schemeClr val="accent2">
                        <a:lumMod val="60000"/>
                        <a:lumOff val="40000"/>
                      </a:schemeClr>
                    </a:solidFill>
                  </a:tcPr>
                </a:tc>
                <a:tc>
                  <a:txBody>
                    <a:bodyPr/>
                    <a:lstStyle/>
                    <a:p>
                      <a:pPr marL="0" indent="0">
                        <a:buNone/>
                      </a:pPr>
                      <a:r>
                        <a:rPr lang="en-GB" sz="1400">
                          <a:latin typeface="Segoe UI Light" panose="020B0502040204020203" pitchFamily="34" charset="0"/>
                        </a:rPr>
                        <a:t>1. Matter</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1"/>
                  </a:ext>
                </a:extLst>
              </a:tr>
              <a:tr h="281869">
                <a:tc>
                  <a:txBody>
                    <a:bodyPr/>
                    <a:lstStyle/>
                    <a:p>
                      <a:r>
                        <a:rPr lang="en-GB" sz="1400">
                          <a:latin typeface="Segoe UI Light" panose="020B0502040204020203" pitchFamily="34" charset="0"/>
                        </a:rPr>
                        <a:t>2. Scaling up</a:t>
                      </a:r>
                    </a:p>
                  </a:txBody>
                  <a:tcPr marL="68580" marR="68580" marT="34270" marB="34270">
                    <a:solidFill>
                      <a:srgbClr val="92D050"/>
                    </a:solidFill>
                  </a:tcPr>
                </a:tc>
                <a:tc>
                  <a:txBody>
                    <a:bodyPr/>
                    <a:lstStyle/>
                    <a:p>
                      <a:r>
                        <a:rPr lang="en-GB" sz="1400">
                          <a:latin typeface="Segoe UI Light" panose="020B0502040204020203" pitchFamily="34" charset="0"/>
                        </a:rPr>
                        <a:t>2. Elements</a:t>
                      </a:r>
                      <a:r>
                        <a:rPr lang="en-GB" sz="1400" baseline="0">
                          <a:latin typeface="Segoe UI Light" panose="020B0502040204020203" pitchFamily="34" charset="0"/>
                        </a:rPr>
                        <a:t> and Bonding</a:t>
                      </a:r>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2. Forces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2"/>
                  </a:ext>
                </a:extLst>
              </a:tr>
              <a:tr h="281869">
                <a:tc>
                  <a:txBody>
                    <a:bodyPr/>
                    <a:lstStyle/>
                    <a:p>
                      <a:r>
                        <a:rPr lang="en-GB" sz="1400">
                          <a:latin typeface="Segoe UI Light" panose="020B0502040204020203" pitchFamily="34" charset="0"/>
                        </a:rPr>
                        <a:t>3. Organism Level Systems</a:t>
                      </a:r>
                    </a:p>
                  </a:txBody>
                  <a:tcPr marL="68580" marR="68580" marT="34270" marB="34270">
                    <a:solidFill>
                      <a:srgbClr val="92D050"/>
                    </a:solidFill>
                  </a:tcPr>
                </a:tc>
                <a:tc>
                  <a:txBody>
                    <a:bodyPr/>
                    <a:lstStyle/>
                    <a:p>
                      <a:r>
                        <a:rPr lang="en-GB" sz="1400">
                          <a:latin typeface="Segoe UI Light" panose="020B0502040204020203" pitchFamily="34" charset="0"/>
                        </a:rPr>
                        <a:t>3. Chemical Reactions</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3. Electricity and magnetism</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3"/>
                  </a:ext>
                </a:extLst>
              </a:tr>
              <a:tr h="281869">
                <a:tc>
                  <a:txBody>
                    <a:bodyPr/>
                    <a:lstStyle/>
                    <a:p>
                      <a:r>
                        <a:rPr lang="en-GB" sz="1400">
                          <a:latin typeface="Segoe UI Light" panose="020B0502040204020203" pitchFamily="34" charset="0"/>
                        </a:rPr>
                        <a:t>4.</a:t>
                      </a:r>
                      <a:r>
                        <a:rPr lang="en-GB" sz="1400" baseline="0">
                          <a:latin typeface="Segoe UI Light" panose="020B0502040204020203" pitchFamily="34" charset="0"/>
                        </a:rPr>
                        <a:t> Community Level systems</a:t>
                      </a:r>
                      <a:endParaRPr lang="en-GB" sz="1400">
                        <a:latin typeface="Segoe UI Light" panose="020B0502040204020203" pitchFamily="34" charset="0"/>
                      </a:endParaRPr>
                    </a:p>
                  </a:txBody>
                  <a:tcPr marL="68580" marR="68580" marT="34270" marB="34270">
                    <a:solidFill>
                      <a:srgbClr val="92D050"/>
                    </a:solidFill>
                  </a:tcPr>
                </a:tc>
                <a:tc>
                  <a:txBody>
                    <a:bodyPr/>
                    <a:lstStyle/>
                    <a:p>
                      <a:r>
                        <a:rPr lang="en-GB" sz="1400">
                          <a:latin typeface="Segoe UI Light" panose="020B0502040204020203" pitchFamily="34" charset="0"/>
                        </a:rPr>
                        <a:t>4. Predicting Chemical Reactions</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4. Waves and Radioactivity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4"/>
                  </a:ext>
                </a:extLst>
              </a:tr>
              <a:tr h="281869">
                <a:tc>
                  <a:txBody>
                    <a:bodyPr/>
                    <a:lstStyle/>
                    <a:p>
                      <a:r>
                        <a:rPr lang="en-GB" sz="1400">
                          <a:latin typeface="Segoe UI Light" panose="020B0502040204020203" pitchFamily="34" charset="0"/>
                        </a:rPr>
                        <a:t>5. Genetics</a:t>
                      </a:r>
                    </a:p>
                  </a:txBody>
                  <a:tcPr marL="68580" marR="68580" marT="34270" marB="34270">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a:latin typeface="Segoe UI Light" panose="020B0502040204020203" pitchFamily="34" charset="0"/>
                        </a:rPr>
                        <a:t>5. Rate of Change</a:t>
                      </a: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5. Energy</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5"/>
                  </a:ext>
                </a:extLst>
              </a:tr>
              <a:tr h="281869">
                <a:tc>
                  <a:txBody>
                    <a:bodyPr/>
                    <a:lstStyle/>
                    <a:p>
                      <a:r>
                        <a:rPr lang="en-GB" sz="1400">
                          <a:latin typeface="Segoe UI Light" panose="020B0502040204020203" pitchFamily="34" charset="0"/>
                        </a:rPr>
                        <a:t>6. Global Challenges</a:t>
                      </a:r>
                    </a:p>
                  </a:txBody>
                  <a:tcPr marL="68580" marR="68580" marT="34270" marB="34270">
                    <a:solidFill>
                      <a:srgbClr val="92D050"/>
                    </a:solidFill>
                  </a:tcPr>
                </a:tc>
                <a:tc>
                  <a:txBody>
                    <a:bodyPr/>
                    <a:lstStyle/>
                    <a:p>
                      <a:r>
                        <a:rPr lang="en-GB" sz="1400">
                          <a:latin typeface="Segoe UI Light" panose="020B0502040204020203" pitchFamily="34" charset="0"/>
                        </a:rPr>
                        <a:t>6.</a:t>
                      </a:r>
                      <a:r>
                        <a:rPr lang="en-GB" sz="1400" baseline="0">
                          <a:latin typeface="Segoe UI Light" panose="020B0502040204020203" pitchFamily="34" charset="0"/>
                        </a:rPr>
                        <a:t> Global Challenges</a:t>
                      </a:r>
                      <a:endParaRPr lang="en-GB" sz="1400">
                        <a:latin typeface="Segoe UI Light" panose="020B0502040204020203" pitchFamily="34" charset="0"/>
                      </a:endParaRPr>
                    </a:p>
                  </a:txBody>
                  <a:tcPr marL="68580" marR="68580" marT="34270" marB="34270">
                    <a:solidFill>
                      <a:schemeClr val="accent2">
                        <a:lumMod val="60000"/>
                        <a:lumOff val="40000"/>
                      </a:schemeClr>
                    </a:solidFill>
                  </a:tcPr>
                </a:tc>
                <a:tc>
                  <a:txBody>
                    <a:bodyPr/>
                    <a:lstStyle/>
                    <a:p>
                      <a:r>
                        <a:rPr lang="en-GB" sz="1400">
                          <a:latin typeface="Segoe UI Light" panose="020B0502040204020203" pitchFamily="34" charset="0"/>
                        </a:rPr>
                        <a:t>6. Global Challenges</a:t>
                      </a:r>
                    </a:p>
                  </a:txBody>
                  <a:tcPr marL="68580" marR="68580" marT="34270" marB="34270">
                    <a:solidFill>
                      <a:schemeClr val="accent1">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546100" y="5084763"/>
          <a:ext cx="7886700" cy="892175"/>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20000"/>
                    </a:ext>
                  </a:extLst>
                </a:gridCol>
              </a:tblGrid>
              <a:tr h="892175">
                <a:tc>
                  <a:txBody>
                    <a:bodyPr/>
                    <a:lstStyle/>
                    <a:p>
                      <a:pPr algn="ctr"/>
                      <a:r>
                        <a:rPr lang="en-GB" sz="2700" b="0">
                          <a:solidFill>
                            <a:schemeClr val="bg1"/>
                          </a:solidFill>
                          <a:latin typeface="Segoe UI Light" panose="020B0502040204020203" pitchFamily="34" charset="0"/>
                        </a:rPr>
                        <a:t>2 GCSE’s</a:t>
                      </a:r>
                    </a:p>
                    <a:p>
                      <a:pPr algn="ctr"/>
                      <a:r>
                        <a:rPr lang="en-GB" sz="2700" b="0">
                          <a:solidFill>
                            <a:schemeClr val="bg1"/>
                          </a:solidFill>
                          <a:latin typeface="Segoe UI Light" panose="020B0502040204020203" pitchFamily="34" charset="0"/>
                        </a:rPr>
                        <a:t>eg:5-5, 6-5, 6-6 (U up to 9-9)</a:t>
                      </a:r>
                    </a:p>
                  </a:txBody>
                  <a:tcPr marL="68580" marR="68580" marT="34314" marB="34314">
                    <a:solidFill>
                      <a:srgbClr val="FFC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571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07950" y="333375"/>
            <a:ext cx="4276725" cy="993775"/>
          </a:xfrm>
        </p:spPr>
        <p:txBody>
          <a:bodyPr/>
          <a:lstStyle/>
          <a:p>
            <a:r>
              <a:rPr lang="en-GB" altLang="en-US" sz="4500">
                <a:solidFill>
                  <a:schemeClr val="tx1"/>
                </a:solidFill>
                <a:latin typeface="Segoe UI Light" pitchFamily="34" charset="0"/>
              </a:rPr>
              <a:t>Maths in Science </a:t>
            </a:r>
          </a:p>
        </p:txBody>
      </p:sp>
      <p:sp>
        <p:nvSpPr>
          <p:cNvPr id="3" name="Content Placeholder 2"/>
          <p:cNvSpPr>
            <a:spLocks noGrp="1"/>
          </p:cNvSpPr>
          <p:nvPr>
            <p:ph idx="1"/>
          </p:nvPr>
        </p:nvSpPr>
        <p:spPr>
          <a:xfrm>
            <a:off x="37305" y="1334960"/>
            <a:ext cx="4418013" cy="4398296"/>
          </a:xfrm>
        </p:spPr>
        <p:txBody>
          <a:bodyPr>
            <a:normAutofit lnSpcReduction="10000"/>
          </a:bodyPr>
          <a:lstStyle/>
          <a:p>
            <a:pPr marL="0" indent="0" algn="ctr">
              <a:buFont typeface="Arial" panose="020B0604020202020204" pitchFamily="34" charset="0"/>
              <a:buNone/>
              <a:defRPr/>
            </a:pPr>
            <a:r>
              <a:rPr lang="en-GB" sz="2400">
                <a:latin typeface="Segoe UI Light" panose="020B0502040204020203" pitchFamily="34" charset="0"/>
              </a:rPr>
              <a:t>Equations </a:t>
            </a:r>
          </a:p>
          <a:p>
            <a:pPr marL="0" indent="0" algn="ctr">
              <a:buFont typeface="Arial" panose="020B0604020202020204" pitchFamily="34" charset="0"/>
              <a:buNone/>
              <a:defRPr/>
            </a:pPr>
            <a:endParaRPr lang="en-GB" sz="2400" b="1">
              <a:latin typeface="Segoe UI Light" panose="020B0502040204020203" pitchFamily="34" charset="0"/>
            </a:endParaRPr>
          </a:p>
          <a:p>
            <a:pPr>
              <a:buFont typeface="Arial" panose="020B0604020202020204" pitchFamily="34" charset="0"/>
              <a:buChar char="•"/>
              <a:defRPr/>
            </a:pPr>
            <a:r>
              <a:rPr lang="en-GB" sz="2400" b="1">
                <a:latin typeface="Segoe UI Light" panose="020B0502040204020203" pitchFamily="34" charset="0"/>
              </a:rPr>
              <a:t>Unlike previous years, </a:t>
            </a:r>
            <a:r>
              <a:rPr lang="en-GB" sz="2400" b="1" u="sng">
                <a:latin typeface="Segoe UI Light" panose="020B0502040204020203" pitchFamily="34" charset="0"/>
              </a:rPr>
              <a:t>the equations are not provided…</a:t>
            </a:r>
          </a:p>
          <a:p>
            <a:pPr>
              <a:buFont typeface="Arial" panose="020B0604020202020204" pitchFamily="34" charset="0"/>
              <a:buChar char="•"/>
              <a:defRPr/>
            </a:pPr>
            <a:endParaRPr lang="en-GB" sz="2400" b="1">
              <a:latin typeface="Segoe UI Light" panose="020B0502040204020203" pitchFamily="34" charset="0"/>
            </a:endParaRPr>
          </a:p>
          <a:p>
            <a:pPr>
              <a:buFont typeface="Arial" panose="020B0604020202020204" pitchFamily="34" charset="0"/>
              <a:buChar char="•"/>
              <a:defRPr/>
            </a:pPr>
            <a:r>
              <a:rPr lang="en-GB" sz="2400" b="1">
                <a:latin typeface="Segoe UI Light" panose="020B0502040204020203" pitchFamily="34" charset="0"/>
              </a:rPr>
              <a:t>Higher</a:t>
            </a:r>
            <a:r>
              <a:rPr lang="en-GB" sz="2400">
                <a:latin typeface="Segoe UI Light" panose="020B0502040204020203" pitchFamily="34" charset="0"/>
              </a:rPr>
              <a:t> = </a:t>
            </a:r>
            <a:r>
              <a:rPr lang="en-GB" sz="2400" b="1">
                <a:latin typeface="Segoe UI Light" panose="020B0502040204020203" pitchFamily="34" charset="0"/>
              </a:rPr>
              <a:t>16</a:t>
            </a:r>
            <a:r>
              <a:rPr lang="en-GB" sz="2400" b="1">
                <a:solidFill>
                  <a:srgbClr val="FF0000"/>
                </a:solidFill>
                <a:latin typeface="Segoe UI Light" panose="020B0502040204020203" pitchFamily="34" charset="0"/>
              </a:rPr>
              <a:t> </a:t>
            </a:r>
            <a:r>
              <a:rPr lang="en-GB" sz="2400">
                <a:latin typeface="Segoe UI Light" panose="020B0502040204020203" pitchFamily="34" charset="0"/>
              </a:rPr>
              <a:t>to recall and apply</a:t>
            </a:r>
          </a:p>
          <a:p>
            <a:pPr>
              <a:buFont typeface="Arial" panose="020B0604020202020204" pitchFamily="34" charset="0"/>
              <a:buChar char="•"/>
              <a:defRPr/>
            </a:pPr>
            <a:r>
              <a:rPr lang="en-GB" sz="2400" b="1">
                <a:latin typeface="Segoe UI Light" panose="020B0502040204020203" pitchFamily="34" charset="0"/>
              </a:rPr>
              <a:t>Foundation</a:t>
            </a:r>
            <a:r>
              <a:rPr lang="en-GB" sz="2400">
                <a:latin typeface="Segoe UI Light" panose="020B0502040204020203" pitchFamily="34" charset="0"/>
              </a:rPr>
              <a:t> = </a:t>
            </a:r>
            <a:r>
              <a:rPr lang="en-GB" sz="2400" b="1">
                <a:latin typeface="Segoe UI Light" panose="020B0502040204020203" pitchFamily="34" charset="0"/>
              </a:rPr>
              <a:t>15</a:t>
            </a:r>
            <a:r>
              <a:rPr lang="en-GB" sz="2400">
                <a:latin typeface="Segoe UI Light" panose="020B0502040204020203" pitchFamily="34" charset="0"/>
              </a:rPr>
              <a:t> to recall and apply</a:t>
            </a:r>
          </a:p>
          <a:p>
            <a:pPr>
              <a:buFont typeface="Arial" panose="020B0604020202020204" pitchFamily="34" charset="0"/>
              <a:buChar char="•"/>
              <a:defRPr/>
            </a:pPr>
            <a:endParaRPr lang="en-GB" sz="2400">
              <a:latin typeface="Segoe UI Light" panose="020B0502040204020203" pitchFamily="34" charset="0"/>
            </a:endParaRPr>
          </a:p>
          <a:p>
            <a:pPr>
              <a:buFont typeface="Arial" panose="020B0604020202020204" pitchFamily="34" charset="0"/>
              <a:buChar char="•"/>
              <a:defRPr/>
            </a:pPr>
            <a:r>
              <a:rPr lang="en-GB" sz="2400">
                <a:latin typeface="Segoe UI Light" panose="020B0502040204020203" pitchFamily="34" charset="0"/>
              </a:rPr>
              <a:t>5/6 equations will be supplied – ‘Select and Apply’</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935639797"/>
                  </p:ext>
                </p:extLst>
              </p:nvPr>
            </p:nvGraphicFramePr>
            <p:xfrm>
              <a:off x="4572000" y="260651"/>
              <a:ext cx="4320480" cy="6480714"/>
            </p:xfrm>
            <a:graphic>
              <a:graphicData uri="http://schemas.openxmlformats.org/drawingml/2006/table">
                <a:tbl>
                  <a:tblPr firstRow="1" firstCol="1" bandRow="1">
                    <a:tableStyleId>{5940675A-B579-460E-94D1-54222C63F5DA}</a:tableStyleId>
                  </a:tblPr>
                  <a:tblGrid>
                    <a:gridCol w="3254876">
                      <a:extLst>
                        <a:ext uri="{9D8B030D-6E8A-4147-A177-3AD203B41FA5}">
                          <a16:colId xmlns:a16="http://schemas.microsoft.com/office/drawing/2014/main" val="20000"/>
                        </a:ext>
                      </a:extLst>
                    </a:gridCol>
                    <a:gridCol w="1065604">
                      <a:extLst>
                        <a:ext uri="{9D8B030D-6E8A-4147-A177-3AD203B41FA5}">
                          <a16:colId xmlns:a16="http://schemas.microsoft.com/office/drawing/2014/main" val="20001"/>
                        </a:ext>
                      </a:extLst>
                    </a:gridCol>
                  </a:tblGrid>
                  <a:tr h="525863">
                    <a:tc>
                      <a:txBody>
                        <a:bodyPr/>
                        <a:lstStyle/>
                        <a:p>
                          <a:pPr>
                            <a:lnSpc>
                              <a:spcPct val="107000"/>
                            </a:lnSpc>
                            <a:spcAft>
                              <a:spcPts val="0"/>
                            </a:spcAft>
                          </a:pPr>
                          <a:r>
                            <a:rPr lang="en-GB" sz="1000">
                              <a:solidFill>
                                <a:schemeClr val="bg1"/>
                              </a:solidFill>
                              <a:effectLst/>
                            </a:rPr>
                            <a:t>density (kg/m</a:t>
                          </a:r>
                          <a:r>
                            <a:rPr lang="en-GB" sz="1000" baseline="30000">
                              <a:solidFill>
                                <a:schemeClr val="bg1"/>
                              </a:solidFill>
                              <a:effectLst/>
                            </a:rPr>
                            <a:t>3</a:t>
                          </a:r>
                          <a:r>
                            <a:rPr lang="en-GB" sz="1000">
                              <a:solidFill>
                                <a:schemeClr val="bg1"/>
                              </a:solidFill>
                              <a:effectLst/>
                            </a:rPr>
                            <a:t>) = mass (kg)/volume (m</a:t>
                          </a:r>
                          <a:r>
                            <a:rPr lang="en-GB" sz="1000" baseline="30000">
                              <a:solidFill>
                                <a:schemeClr val="bg1"/>
                              </a:solidFill>
                              <a:effectLst/>
                            </a:rPr>
                            <a:t>3</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𝜌</m:t>
                                </m:r>
                                <m:r>
                                  <a:rPr lang="en-GB" sz="1000" smtClean="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𝑚</m:t>
                                    </m:r>
                                  </m:num>
                                  <m:den>
                                    <m:r>
                                      <a:rPr lang="en-GB" sz="1000">
                                        <a:solidFill>
                                          <a:schemeClr val="bg1"/>
                                        </a:solidFill>
                                        <a:effectLst/>
                                        <a:latin typeface="Cambria Math" panose="02040503050406030204" pitchFamily="18" charset="0"/>
                                      </a:rPr>
                                      <m:t>𝑉</m:t>
                                    </m:r>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55544">
                    <a:tc>
                      <a:txBody>
                        <a:bodyPr/>
                        <a:lstStyle/>
                        <a:p>
                          <a:pPr>
                            <a:lnSpc>
                              <a:spcPct val="107000"/>
                            </a:lnSpc>
                            <a:spcAft>
                              <a:spcPts val="0"/>
                            </a:spcAft>
                          </a:pPr>
                          <a:r>
                            <a:rPr lang="en-GB" sz="1000">
                              <a:solidFill>
                                <a:schemeClr val="bg1"/>
                              </a:solidFill>
                              <a:effectLst/>
                            </a:rPr>
                            <a:t>distance travelled (m) = speed (m/s)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𝑠</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𝑣𝑡</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80141">
                    <a:tc>
                      <a:txBody>
                        <a:bodyPr/>
                        <a:lstStyle/>
                        <a:p>
                          <a:pPr>
                            <a:lnSpc>
                              <a:spcPct val="107000"/>
                            </a:lnSpc>
                            <a:spcAft>
                              <a:spcPts val="0"/>
                            </a:spcAft>
                          </a:pPr>
                          <a:r>
                            <a:rPr lang="en-GB" sz="1000">
                              <a:solidFill>
                                <a:schemeClr val="bg1"/>
                              </a:solidFill>
                              <a:effectLst/>
                            </a:rPr>
                            <a:t>acceleration (m/s</a:t>
                          </a:r>
                          <a:r>
                            <a:rPr lang="en-GB" sz="1000" baseline="30000">
                              <a:solidFill>
                                <a:schemeClr val="bg1"/>
                              </a:solidFill>
                              <a:effectLst/>
                            </a:rPr>
                            <a:t>2</a:t>
                          </a:r>
                          <a:r>
                            <a:rPr lang="en-GB" sz="1000">
                              <a:solidFill>
                                <a:schemeClr val="bg1"/>
                              </a:solidFill>
                              <a:effectLst/>
                            </a:rPr>
                            <a:t>) = change in velocity (m/s)/time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𝑎</m:t>
                                </m:r>
                                <m:r>
                                  <a:rPr lang="en-GB" sz="1000" smtClean="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m:t>
                                    </m:r>
                                    <m:r>
                                      <a:rPr lang="en-GB" sz="1000">
                                        <a:solidFill>
                                          <a:schemeClr val="bg1"/>
                                        </a:solidFill>
                                        <a:effectLst/>
                                        <a:latin typeface="Cambria Math" panose="02040503050406030204" pitchFamily="18" charset="0"/>
                                      </a:rPr>
                                      <m:t>𝑣</m:t>
                                    </m:r>
                                  </m:num>
                                  <m:den>
                                    <m:r>
                                      <a:rPr lang="en-GB" sz="1000">
                                        <a:solidFill>
                                          <a:schemeClr val="bg1"/>
                                        </a:solidFill>
                                        <a:effectLst/>
                                        <a:latin typeface="Cambria Math" panose="02040503050406030204" pitchFamily="18" charset="0"/>
                                      </a:rPr>
                                      <m:t>𝑡</m:t>
                                    </m:r>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78550">
                    <a:tc>
                      <a:txBody>
                        <a:bodyPr/>
                        <a:lstStyle/>
                        <a:p>
                          <a:pPr>
                            <a:lnSpc>
                              <a:spcPct val="107000"/>
                            </a:lnSpc>
                            <a:spcAft>
                              <a:spcPts val="0"/>
                            </a:spcAft>
                          </a:pPr>
                          <a:r>
                            <a:rPr lang="en-GB" sz="1000">
                              <a:solidFill>
                                <a:schemeClr val="bg1"/>
                              </a:solidFill>
                              <a:effectLst/>
                            </a:rPr>
                            <a:t>kinetic energy (J) = 0.5 x mass (kg) x (speed (m/s))</a:t>
                          </a:r>
                          <a:r>
                            <a:rPr lang="en-GB" sz="1000" baseline="30000">
                              <a:solidFill>
                                <a:schemeClr val="bg1"/>
                              </a:solidFill>
                              <a:effectLst/>
                            </a:rPr>
                            <a:t>2</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GB" sz="1000" i="1" smtClean="0">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𝑘</m:t>
                                    </m:r>
                                  </m:sub>
                                </m:sSub>
                                <m:r>
                                  <a:rPr lang="en-GB" sz="100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1</m:t>
                                    </m:r>
                                  </m:num>
                                  <m:den>
                                    <m:r>
                                      <a:rPr lang="en-GB" sz="1000">
                                        <a:solidFill>
                                          <a:schemeClr val="bg1"/>
                                        </a:solidFill>
                                        <a:effectLst/>
                                        <a:latin typeface="Cambria Math" panose="02040503050406030204" pitchFamily="18" charset="0"/>
                                      </a:rPr>
                                      <m:t>2</m:t>
                                    </m:r>
                                  </m:den>
                                </m:f>
                                <m:r>
                                  <a:rPr lang="en-GB" sz="1000">
                                    <a:solidFill>
                                      <a:schemeClr val="bg1"/>
                                    </a:solidFill>
                                    <a:effectLst/>
                                    <a:latin typeface="Cambria Math" panose="02040503050406030204" pitchFamily="18" charset="0"/>
                                  </a:rPr>
                                  <m:t>𝑚</m:t>
                                </m:r>
                                <m:sSup>
                                  <m:sSupPr>
                                    <m:ctrlPr>
                                      <a:rPr lang="en-GB" sz="1000" i="1">
                                        <a:solidFill>
                                          <a:schemeClr val="bg1"/>
                                        </a:solidFill>
                                        <a:effectLst/>
                                        <a:latin typeface="Cambria Math" panose="02040503050406030204" pitchFamily="18" charset="0"/>
                                      </a:rPr>
                                    </m:ctrlPr>
                                  </m:sSupPr>
                                  <m:e>
                                    <m:r>
                                      <a:rPr lang="en-GB" sz="1000">
                                        <a:solidFill>
                                          <a:schemeClr val="bg1"/>
                                        </a:solidFill>
                                        <a:effectLst/>
                                        <a:latin typeface="Cambria Math" panose="02040503050406030204" pitchFamily="18" charset="0"/>
                                      </a:rPr>
                                      <m:t>𝑣</m:t>
                                    </m:r>
                                  </m:e>
                                  <m:sup>
                                    <m:r>
                                      <a:rPr lang="en-GB" sz="1000">
                                        <a:solidFill>
                                          <a:schemeClr val="bg1"/>
                                        </a:solidFill>
                                        <a:effectLst/>
                                        <a:latin typeface="Cambria Math" panose="02040503050406030204" pitchFamily="18" charset="0"/>
                                      </a:rPr>
                                      <m:t>2</m:t>
                                    </m:r>
                                  </m:sup>
                                </m:sSup>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55544">
                    <a:tc>
                      <a:txBody>
                        <a:bodyPr/>
                        <a:lstStyle/>
                        <a:p>
                          <a:pPr>
                            <a:lnSpc>
                              <a:spcPct val="107000"/>
                            </a:lnSpc>
                            <a:spcAft>
                              <a:spcPts val="0"/>
                            </a:spcAft>
                          </a:pPr>
                          <a:r>
                            <a:rPr lang="en-GB" sz="1000">
                              <a:solidFill>
                                <a:schemeClr val="bg1"/>
                              </a:solidFill>
                              <a:effectLst/>
                            </a:rPr>
                            <a:t>force (N) = mass (kg) x acceleration (m/s</a:t>
                          </a:r>
                          <a:r>
                            <a:rPr lang="en-GB" sz="1000" baseline="30000">
                              <a:solidFill>
                                <a:schemeClr val="bg1"/>
                              </a:solidFill>
                              <a:effectLst/>
                            </a:rPr>
                            <a:t>2</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𝐹</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𝑚𝑎</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55544">
                    <a:tc>
                      <a:txBody>
                        <a:bodyPr/>
                        <a:lstStyle/>
                        <a:p>
                          <a:pPr>
                            <a:lnSpc>
                              <a:spcPct val="107000"/>
                            </a:lnSpc>
                            <a:spcAft>
                              <a:spcPts val="0"/>
                            </a:spcAft>
                          </a:pPr>
                          <a:r>
                            <a:rPr lang="en-GB" sz="1000">
                              <a:solidFill>
                                <a:schemeClr val="bg1"/>
                              </a:solidFill>
                              <a:effectLst/>
                            </a:rPr>
                            <a:t>momentum (</a:t>
                          </a:r>
                          <a:r>
                            <a:rPr lang="en-GB" sz="1000" err="1">
                              <a:solidFill>
                                <a:schemeClr val="bg1"/>
                              </a:solidFill>
                              <a:effectLst/>
                            </a:rPr>
                            <a:t>kgm</a:t>
                          </a:r>
                          <a:r>
                            <a:rPr lang="en-GB" sz="1000">
                              <a:solidFill>
                                <a:schemeClr val="bg1"/>
                              </a:solidFill>
                              <a:effectLst/>
                            </a:rPr>
                            <a:t>/s) = mass (kg) x velocity (m/s)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𝑝</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𝑚𝑣</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66552">
                    <a:tc>
                      <a:txBody>
                        <a:bodyPr/>
                        <a:lstStyle/>
                        <a:p>
                          <a:pPr>
                            <a:lnSpc>
                              <a:spcPct val="107000"/>
                            </a:lnSpc>
                            <a:spcAft>
                              <a:spcPts val="0"/>
                            </a:spcAft>
                            <a:tabLst>
                              <a:tab pos="1190625" algn="l"/>
                            </a:tabLst>
                          </a:pPr>
                          <a:r>
                            <a:rPr lang="en-GB" sz="1000">
                              <a:solidFill>
                                <a:schemeClr val="bg1"/>
                              </a:solidFill>
                              <a:effectLst/>
                            </a:rPr>
                            <a:t>work done (J) = force (N) x distance (m) (along the line of action of the force)</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𝑊</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𝐹</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𝑠</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78449">
                    <a:tc>
                      <a:txBody>
                        <a:bodyPr/>
                        <a:lstStyle/>
                        <a:p>
                          <a:pPr>
                            <a:lnSpc>
                              <a:spcPct val="107000"/>
                            </a:lnSpc>
                            <a:spcAft>
                              <a:spcPts val="0"/>
                            </a:spcAft>
                          </a:pPr>
                          <a:r>
                            <a:rPr lang="en-GB" sz="1000">
                              <a:solidFill>
                                <a:schemeClr val="bg1"/>
                              </a:solidFill>
                              <a:effectLst/>
                            </a:rPr>
                            <a:t>power (W) = work done (J)/time(s)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𝑃</m:t>
                                </m:r>
                                <m:r>
                                  <a:rPr lang="en-GB" sz="1000" smtClean="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𝑊</m:t>
                                    </m:r>
                                  </m:num>
                                  <m:den>
                                    <m:r>
                                      <a:rPr lang="en-GB" sz="1000">
                                        <a:solidFill>
                                          <a:schemeClr val="bg1"/>
                                        </a:solidFill>
                                        <a:effectLst/>
                                        <a:latin typeface="Cambria Math" panose="02040503050406030204" pitchFamily="18" charset="0"/>
                                      </a:rPr>
                                      <m:t>𝑡</m:t>
                                    </m:r>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366552">
                    <a:tc>
                      <a:txBody>
                        <a:bodyPr/>
                        <a:lstStyle/>
                        <a:p>
                          <a:pPr>
                            <a:lnSpc>
                              <a:spcPct val="107000"/>
                            </a:lnSpc>
                            <a:spcAft>
                              <a:spcPts val="0"/>
                            </a:spcAft>
                          </a:pPr>
                          <a:r>
                            <a:rPr lang="en-GB" sz="1000">
                              <a:solidFill>
                                <a:schemeClr val="bg1"/>
                              </a:solidFill>
                              <a:effectLst/>
                            </a:rPr>
                            <a:t>force exerted by a spring (N) = extension (m) x spring constant (N/m)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𝐹</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𝑘</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𝑥</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366552">
                    <a:tc>
                      <a:txBody>
                        <a:bodyPr/>
                        <a:lstStyle/>
                        <a:p>
                          <a:pPr>
                            <a:lnSpc>
                              <a:spcPct val="107000"/>
                            </a:lnSpc>
                            <a:spcAft>
                              <a:spcPts val="0"/>
                            </a:spcAft>
                          </a:pPr>
                          <a:r>
                            <a:rPr lang="en-GB" sz="1000">
                              <a:solidFill>
                                <a:schemeClr val="bg1"/>
                              </a:solidFill>
                              <a:effectLst/>
                            </a:rPr>
                            <a:t>gravity force (N) = mass (kg)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𝑊</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𝑚𝑔</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498152">
                    <a:tc>
                      <a:txBody>
                        <a:bodyPr/>
                        <a:lstStyle/>
                        <a:p>
                          <a:pPr>
                            <a:lnSpc>
                              <a:spcPct val="107000"/>
                            </a:lnSpc>
                            <a:spcAft>
                              <a:spcPts val="0"/>
                            </a:spcAft>
                          </a:pPr>
                          <a:r>
                            <a:rPr lang="en-GB" sz="1000">
                              <a:solidFill>
                                <a:schemeClr val="bg1"/>
                              </a:solidFill>
                              <a:effectLst/>
                            </a:rPr>
                            <a:t>(in a gravity field) potential energy (J) = mass (kg) x height (m)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GB" sz="1000" i="1" smtClean="0">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𝑝</m:t>
                                    </m:r>
                                  </m:sub>
                                </m:sSub>
                                <m:r>
                                  <a:rPr lang="en-GB" sz="1000">
                                    <a:solidFill>
                                      <a:schemeClr val="bg1"/>
                                    </a:solidFill>
                                    <a:effectLst/>
                                    <a:latin typeface="Cambria Math" panose="02040503050406030204" pitchFamily="18" charset="0"/>
                                  </a:rPr>
                                  <m:t>=</m:t>
                                </m:r>
                                <m:r>
                                  <a:rPr lang="en-GB" sz="1000">
                                    <a:solidFill>
                                      <a:schemeClr val="bg1"/>
                                    </a:solidFill>
                                    <a:effectLst/>
                                    <a:latin typeface="Cambria Math" panose="02040503050406030204" pitchFamily="18" charset="0"/>
                                  </a:rPr>
                                  <m:t>𝑚𝑔h</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55544">
                    <a:tc>
                      <a:txBody>
                        <a:bodyPr/>
                        <a:lstStyle/>
                        <a:p>
                          <a:pPr>
                            <a:lnSpc>
                              <a:spcPct val="107000"/>
                            </a:lnSpc>
                            <a:spcAft>
                              <a:spcPts val="0"/>
                            </a:spcAft>
                          </a:pPr>
                          <a:r>
                            <a:rPr lang="en-GB" sz="1000">
                              <a:solidFill>
                                <a:schemeClr val="bg1"/>
                              </a:solidFill>
                              <a:effectLst/>
                            </a:rPr>
                            <a:t>charge flow (C) = current (A)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𝑄</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𝐼𝑡</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55544">
                    <a:tc>
                      <a:txBody>
                        <a:bodyPr/>
                        <a:lstStyle/>
                        <a:p>
                          <a:pPr>
                            <a:lnSpc>
                              <a:spcPct val="107000"/>
                            </a:lnSpc>
                            <a:spcAft>
                              <a:spcPts val="0"/>
                            </a:spcAft>
                          </a:pPr>
                          <a:r>
                            <a:rPr lang="en-GB" sz="1000">
                              <a:solidFill>
                                <a:schemeClr val="bg1"/>
                              </a:solidFill>
                              <a:effectLst/>
                            </a:rPr>
                            <a:t>potential difference (V) = current (A)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𝑉</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𝐼𝑅</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366552">
                    <a:tc>
                      <a:txBody>
                        <a:bodyPr/>
                        <a:lstStyle/>
                        <a:p>
                          <a:pPr>
                            <a:lnSpc>
                              <a:spcPct val="107000"/>
                            </a:lnSpc>
                            <a:spcAft>
                              <a:spcPts val="0"/>
                            </a:spcAft>
                          </a:pPr>
                          <a:r>
                            <a:rPr lang="en-GB" sz="1000">
                              <a:solidFill>
                                <a:schemeClr val="bg1"/>
                              </a:solidFill>
                              <a:effectLst/>
                            </a:rPr>
                            <a:t>energy transferred (J) = charge (C) x potential difference (V)</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𝐸</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𝑄𝑉</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498152">
                    <a:tc>
                      <a:txBody>
                        <a:bodyPr/>
                        <a:lstStyle/>
                        <a:p>
                          <a:pPr>
                            <a:lnSpc>
                              <a:spcPct val="107000"/>
                            </a:lnSpc>
                            <a:spcAft>
                              <a:spcPts val="0"/>
                            </a:spcAft>
                          </a:pPr>
                          <a:r>
                            <a:rPr lang="en-GB" sz="1000">
                              <a:solidFill>
                                <a:schemeClr val="bg1"/>
                              </a:solidFill>
                              <a:effectLst/>
                            </a:rPr>
                            <a:t>power (W) = potential difference (V) x current (A) = (current (A))</a:t>
                          </a:r>
                          <a:r>
                            <a:rPr lang="en-GB" sz="1000" baseline="30000">
                              <a:solidFill>
                                <a:schemeClr val="bg1"/>
                              </a:solidFill>
                              <a:effectLst/>
                            </a:rPr>
                            <a:t>2</a:t>
                          </a:r>
                          <a:r>
                            <a:rPr lang="en-GB" sz="1000">
                              <a:solidFill>
                                <a:schemeClr val="bg1"/>
                              </a:solidFill>
                              <a:effectLst/>
                            </a:rPr>
                            <a:t>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𝑃</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𝐼𝑉</m:t>
                                </m:r>
                                <m:r>
                                  <a:rPr lang="en-GB" sz="1000" smtClean="0">
                                    <a:solidFill>
                                      <a:schemeClr val="bg1"/>
                                    </a:solidFill>
                                    <a:effectLst/>
                                    <a:latin typeface="Cambria Math" panose="02040503050406030204" pitchFamily="18" charset="0"/>
                                  </a:rPr>
                                  <m:t>=</m:t>
                                </m:r>
                                <m:sSup>
                                  <m:sSupPr>
                                    <m:ctrlPr>
                                      <a:rPr lang="en-GB" sz="1000" i="1">
                                        <a:solidFill>
                                          <a:schemeClr val="bg1"/>
                                        </a:solidFill>
                                        <a:effectLst/>
                                        <a:latin typeface="Cambria Math" panose="02040503050406030204" pitchFamily="18" charset="0"/>
                                      </a:rPr>
                                    </m:ctrlPr>
                                  </m:sSupPr>
                                  <m:e>
                                    <m:r>
                                      <a:rPr lang="en-GB" sz="1000">
                                        <a:solidFill>
                                          <a:schemeClr val="bg1"/>
                                        </a:solidFill>
                                        <a:effectLst/>
                                        <a:latin typeface="Cambria Math" panose="02040503050406030204" pitchFamily="18" charset="0"/>
                                      </a:rPr>
                                      <m:t>𝐼</m:t>
                                    </m:r>
                                  </m:e>
                                  <m:sup>
                                    <m:r>
                                      <a:rPr lang="en-GB" sz="1000">
                                        <a:solidFill>
                                          <a:schemeClr val="bg1"/>
                                        </a:solidFill>
                                        <a:effectLst/>
                                        <a:latin typeface="Cambria Math" panose="02040503050406030204" pitchFamily="18" charset="0"/>
                                      </a:rPr>
                                      <m:t>2</m:t>
                                    </m:r>
                                  </m:sup>
                                </m:sSup>
                                <m:r>
                                  <a:rPr lang="en-GB" sz="1000">
                                    <a:solidFill>
                                      <a:schemeClr val="bg1"/>
                                    </a:solidFill>
                                    <a:effectLst/>
                                    <a:latin typeface="Cambria Math" panose="02040503050406030204" pitchFamily="18" charset="0"/>
                                  </a:rPr>
                                  <m:t>𝑅</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r h="255544">
                    <a:tc>
                      <a:txBody>
                        <a:bodyPr/>
                        <a:lstStyle/>
                        <a:p>
                          <a:pPr>
                            <a:lnSpc>
                              <a:spcPct val="107000"/>
                            </a:lnSpc>
                            <a:spcAft>
                              <a:spcPts val="0"/>
                            </a:spcAft>
                            <a:tabLst>
                              <a:tab pos="1562100" algn="l"/>
                            </a:tabLst>
                          </a:pPr>
                          <a:r>
                            <a:rPr lang="en-GB" sz="1000">
                              <a:solidFill>
                                <a:schemeClr val="bg1"/>
                              </a:solidFill>
                              <a:effectLst/>
                            </a:rPr>
                            <a:t>wave speed (m/s) = frequency (Hz) x wavelength (m)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𝑣</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𝑓</m:t>
                                </m:r>
                                <m:r>
                                  <a:rPr lang="en-GB" sz="1000" smtClean="0">
                                    <a:solidFill>
                                      <a:schemeClr val="bg1"/>
                                    </a:solidFill>
                                    <a:effectLst/>
                                    <a:latin typeface="Cambria Math" panose="02040503050406030204" pitchFamily="18" charset="0"/>
                                  </a:rPr>
                                  <m:t>𝜆</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5"/>
                      </a:ext>
                    </a:extLst>
                  </a:tr>
                  <a:tr h="521935">
                    <a:tc>
                      <a:txBody>
                        <a:bodyPr/>
                        <a:lstStyle/>
                        <a:p>
                          <a:pPr>
                            <a:lnSpc>
                              <a:spcPct val="107000"/>
                            </a:lnSpc>
                            <a:spcAft>
                              <a:spcPts val="0"/>
                            </a:spcAft>
                          </a:pPr>
                          <a:r>
                            <a:rPr lang="en-GB" sz="1000">
                              <a:solidFill>
                                <a:schemeClr val="bg1"/>
                              </a:solidFill>
                              <a:effectLst/>
                            </a:rPr>
                            <a:t>efficiency = useful output energy transfer (J)/input energy transfer (J)</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GB" sz="1000" i="1" smtClean="0">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𝑓</m:t>
                                    </m:r>
                                  </m:sub>
                                </m:sSub>
                                <m:r>
                                  <a:rPr lang="en-GB" sz="100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sSub>
                                      <m:sSubPr>
                                        <m:ctrlPr>
                                          <a:rPr lang="en-GB" sz="1000" i="1">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m:t>
                                        </m:r>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𝑢</m:t>
                                        </m:r>
                                      </m:sub>
                                    </m:sSub>
                                  </m:num>
                                  <m:den>
                                    <m:r>
                                      <a:rPr lang="en-GB" sz="1000">
                                        <a:solidFill>
                                          <a:schemeClr val="bg1"/>
                                        </a:solidFill>
                                        <a:effectLst/>
                                        <a:latin typeface="Cambria Math" panose="02040503050406030204" pitchFamily="18" charset="0"/>
                                      </a:rPr>
                                      <m:t>∆</m:t>
                                    </m:r>
                                    <m:sSub>
                                      <m:sSubPr>
                                        <m:ctrlPr>
                                          <a:rPr lang="en-GB" sz="1000" i="1">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𝑇</m:t>
                                        </m:r>
                                      </m:sub>
                                    </m:sSub>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6"/>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935639797"/>
                  </p:ext>
                </p:extLst>
              </p:nvPr>
            </p:nvGraphicFramePr>
            <p:xfrm>
              <a:off x="4572000" y="260651"/>
              <a:ext cx="4320480" cy="6480714"/>
            </p:xfrm>
            <a:graphic>
              <a:graphicData uri="http://schemas.openxmlformats.org/drawingml/2006/table">
                <a:tbl>
                  <a:tblPr firstRow="1" firstCol="1" bandRow="1">
                    <a:tableStyleId>{5940675A-B579-460E-94D1-54222C63F5DA}</a:tableStyleId>
                  </a:tblPr>
                  <a:tblGrid>
                    <a:gridCol w="3254876">
                      <a:extLst>
                        <a:ext uri="{9D8B030D-6E8A-4147-A177-3AD203B41FA5}">
                          <a16:colId xmlns:a16="http://schemas.microsoft.com/office/drawing/2014/main" val="20000"/>
                        </a:ext>
                      </a:extLst>
                    </a:gridCol>
                    <a:gridCol w="1065604">
                      <a:extLst>
                        <a:ext uri="{9D8B030D-6E8A-4147-A177-3AD203B41FA5}">
                          <a16:colId xmlns:a16="http://schemas.microsoft.com/office/drawing/2014/main" val="20001"/>
                        </a:ext>
                      </a:extLst>
                    </a:gridCol>
                  </a:tblGrid>
                  <a:tr h="525863">
                    <a:tc>
                      <a:txBody>
                        <a:bodyPr/>
                        <a:lstStyle/>
                        <a:p>
                          <a:pPr>
                            <a:lnSpc>
                              <a:spcPct val="107000"/>
                            </a:lnSpc>
                            <a:spcAft>
                              <a:spcPts val="0"/>
                            </a:spcAft>
                          </a:pPr>
                          <a:r>
                            <a:rPr lang="en-GB" sz="1000">
                              <a:solidFill>
                                <a:schemeClr val="bg1"/>
                              </a:solidFill>
                              <a:effectLst/>
                            </a:rPr>
                            <a:t>density (kg/m</a:t>
                          </a:r>
                          <a:r>
                            <a:rPr lang="en-GB" sz="1000" baseline="30000">
                              <a:solidFill>
                                <a:schemeClr val="bg1"/>
                              </a:solidFill>
                              <a:effectLst/>
                            </a:rPr>
                            <a:t>3</a:t>
                          </a:r>
                          <a:r>
                            <a:rPr lang="en-GB" sz="1000">
                              <a:solidFill>
                                <a:schemeClr val="bg1"/>
                              </a:solidFill>
                              <a:effectLst/>
                            </a:rPr>
                            <a:t>) = mass (kg)/volume (m</a:t>
                          </a:r>
                          <a:r>
                            <a:rPr lang="en-GB" sz="1000" baseline="30000">
                              <a:solidFill>
                                <a:schemeClr val="bg1"/>
                              </a:solidFill>
                              <a:effectLst/>
                            </a:rPr>
                            <a:t>3</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8140" r="-1143" b="-1139535"/>
                          </a:stretch>
                        </a:blipFill>
                      </a:tcPr>
                    </a:tc>
                    <a:extLst>
                      <a:ext uri="{0D108BD9-81ED-4DB2-BD59-A6C34878D82A}">
                        <a16:rowId xmlns:a16="http://schemas.microsoft.com/office/drawing/2014/main" val="10000"/>
                      </a:ext>
                    </a:extLst>
                  </a:tr>
                  <a:tr h="255544">
                    <a:tc>
                      <a:txBody>
                        <a:bodyPr/>
                        <a:lstStyle/>
                        <a:p>
                          <a:pPr>
                            <a:lnSpc>
                              <a:spcPct val="107000"/>
                            </a:lnSpc>
                            <a:spcAft>
                              <a:spcPts val="0"/>
                            </a:spcAft>
                          </a:pPr>
                          <a:r>
                            <a:rPr lang="en-GB" sz="1000">
                              <a:solidFill>
                                <a:schemeClr val="bg1"/>
                              </a:solidFill>
                              <a:effectLst/>
                            </a:rPr>
                            <a:t>distance travelled (m) = speed (m/s)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221429" r="-1143" b="-2233333"/>
                          </a:stretch>
                        </a:blipFill>
                      </a:tcPr>
                    </a:tc>
                    <a:extLst>
                      <a:ext uri="{0D108BD9-81ED-4DB2-BD59-A6C34878D82A}">
                        <a16:rowId xmlns:a16="http://schemas.microsoft.com/office/drawing/2014/main" val="10001"/>
                      </a:ext>
                    </a:extLst>
                  </a:tr>
                  <a:tr h="480141">
                    <a:tc>
                      <a:txBody>
                        <a:bodyPr/>
                        <a:lstStyle/>
                        <a:p>
                          <a:pPr>
                            <a:lnSpc>
                              <a:spcPct val="107000"/>
                            </a:lnSpc>
                            <a:spcAft>
                              <a:spcPts val="0"/>
                            </a:spcAft>
                          </a:pPr>
                          <a:r>
                            <a:rPr lang="en-GB" sz="1000">
                              <a:solidFill>
                                <a:schemeClr val="bg1"/>
                              </a:solidFill>
                              <a:effectLst/>
                            </a:rPr>
                            <a:t>acceleration (m/s</a:t>
                          </a:r>
                          <a:r>
                            <a:rPr lang="en-GB" sz="1000" baseline="30000">
                              <a:solidFill>
                                <a:schemeClr val="bg1"/>
                              </a:solidFill>
                              <a:effectLst/>
                            </a:rPr>
                            <a:t>2</a:t>
                          </a:r>
                          <a:r>
                            <a:rPr lang="en-GB" sz="1000">
                              <a:solidFill>
                                <a:schemeClr val="bg1"/>
                              </a:solidFill>
                              <a:effectLst/>
                            </a:rPr>
                            <a:t>) = change in velocity (m/s)/time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70886" r="-1143" b="-1087342"/>
                          </a:stretch>
                        </a:blipFill>
                      </a:tcPr>
                    </a:tc>
                    <a:extLst>
                      <a:ext uri="{0D108BD9-81ED-4DB2-BD59-A6C34878D82A}">
                        <a16:rowId xmlns:a16="http://schemas.microsoft.com/office/drawing/2014/main" val="10002"/>
                      </a:ext>
                    </a:extLst>
                  </a:tr>
                  <a:tr h="478550">
                    <a:tc>
                      <a:txBody>
                        <a:bodyPr/>
                        <a:lstStyle/>
                        <a:p>
                          <a:pPr>
                            <a:lnSpc>
                              <a:spcPct val="107000"/>
                            </a:lnSpc>
                            <a:spcAft>
                              <a:spcPts val="0"/>
                            </a:spcAft>
                          </a:pPr>
                          <a:r>
                            <a:rPr lang="en-GB" sz="1000">
                              <a:solidFill>
                                <a:schemeClr val="bg1"/>
                              </a:solidFill>
                              <a:effectLst/>
                            </a:rPr>
                            <a:t>kinetic energy (J) = 0.5 x mass (kg) x (speed (m/s))</a:t>
                          </a:r>
                          <a:r>
                            <a:rPr lang="en-GB" sz="1000" baseline="30000">
                              <a:solidFill>
                                <a:schemeClr val="bg1"/>
                              </a:solidFill>
                              <a:effectLst/>
                            </a:rPr>
                            <a:t>2</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270886" r="-1143" b="-987342"/>
                          </a:stretch>
                        </a:blipFill>
                      </a:tcPr>
                    </a:tc>
                    <a:extLst>
                      <a:ext uri="{0D108BD9-81ED-4DB2-BD59-A6C34878D82A}">
                        <a16:rowId xmlns:a16="http://schemas.microsoft.com/office/drawing/2014/main" val="10003"/>
                      </a:ext>
                    </a:extLst>
                  </a:tr>
                  <a:tr h="255544">
                    <a:tc>
                      <a:txBody>
                        <a:bodyPr/>
                        <a:lstStyle/>
                        <a:p>
                          <a:pPr>
                            <a:lnSpc>
                              <a:spcPct val="107000"/>
                            </a:lnSpc>
                            <a:spcAft>
                              <a:spcPts val="0"/>
                            </a:spcAft>
                          </a:pPr>
                          <a:r>
                            <a:rPr lang="en-GB" sz="1000">
                              <a:solidFill>
                                <a:schemeClr val="bg1"/>
                              </a:solidFill>
                              <a:effectLst/>
                            </a:rPr>
                            <a:t>force (N) = mass (kg) x acceleration (m/s</a:t>
                          </a:r>
                          <a:r>
                            <a:rPr lang="en-GB" sz="1000" baseline="30000">
                              <a:solidFill>
                                <a:schemeClr val="bg1"/>
                              </a:solidFill>
                              <a:effectLst/>
                            </a:rPr>
                            <a:t>2</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697619" r="-1143" b="-1757143"/>
                          </a:stretch>
                        </a:blipFill>
                      </a:tcPr>
                    </a:tc>
                    <a:extLst>
                      <a:ext uri="{0D108BD9-81ED-4DB2-BD59-A6C34878D82A}">
                        <a16:rowId xmlns:a16="http://schemas.microsoft.com/office/drawing/2014/main" val="10004"/>
                      </a:ext>
                    </a:extLst>
                  </a:tr>
                  <a:tr h="255544">
                    <a:tc>
                      <a:txBody>
                        <a:bodyPr/>
                        <a:lstStyle/>
                        <a:p>
                          <a:pPr>
                            <a:lnSpc>
                              <a:spcPct val="107000"/>
                            </a:lnSpc>
                            <a:spcAft>
                              <a:spcPts val="0"/>
                            </a:spcAft>
                          </a:pPr>
                          <a:r>
                            <a:rPr lang="en-GB" sz="1000">
                              <a:solidFill>
                                <a:schemeClr val="bg1"/>
                              </a:solidFill>
                              <a:effectLst/>
                            </a:rPr>
                            <a:t>momentum (</a:t>
                          </a:r>
                          <a:r>
                            <a:rPr lang="en-GB" sz="1000" err="1">
                              <a:solidFill>
                                <a:schemeClr val="bg1"/>
                              </a:solidFill>
                              <a:effectLst/>
                            </a:rPr>
                            <a:t>kgm</a:t>
                          </a:r>
                          <a:r>
                            <a:rPr lang="en-GB" sz="1000">
                              <a:solidFill>
                                <a:schemeClr val="bg1"/>
                              </a:solidFill>
                              <a:effectLst/>
                            </a:rPr>
                            <a:t>/s) = mass (kg) x velocity (m/s)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797619" r="-1143" b="-1657143"/>
                          </a:stretch>
                        </a:blipFill>
                      </a:tcPr>
                    </a:tc>
                    <a:extLst>
                      <a:ext uri="{0D108BD9-81ED-4DB2-BD59-A6C34878D82A}">
                        <a16:rowId xmlns:a16="http://schemas.microsoft.com/office/drawing/2014/main" val="10005"/>
                      </a:ext>
                    </a:extLst>
                  </a:tr>
                  <a:tr h="366552">
                    <a:tc>
                      <a:txBody>
                        <a:bodyPr/>
                        <a:lstStyle/>
                        <a:p>
                          <a:pPr>
                            <a:lnSpc>
                              <a:spcPct val="107000"/>
                            </a:lnSpc>
                            <a:spcAft>
                              <a:spcPts val="0"/>
                            </a:spcAft>
                            <a:tabLst>
                              <a:tab pos="1190625" algn="l"/>
                            </a:tabLst>
                          </a:pPr>
                          <a:r>
                            <a:rPr lang="en-GB" sz="1000">
                              <a:solidFill>
                                <a:schemeClr val="bg1"/>
                              </a:solidFill>
                              <a:effectLst/>
                            </a:rPr>
                            <a:t>work done (J) = force (N) x distance (m) (along the line of action of the force)</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628333" r="-1143" b="-1060000"/>
                          </a:stretch>
                        </a:blipFill>
                      </a:tcPr>
                    </a:tc>
                    <a:extLst>
                      <a:ext uri="{0D108BD9-81ED-4DB2-BD59-A6C34878D82A}">
                        <a16:rowId xmlns:a16="http://schemas.microsoft.com/office/drawing/2014/main" val="10006"/>
                      </a:ext>
                    </a:extLst>
                  </a:tr>
                  <a:tr h="478449">
                    <a:tc>
                      <a:txBody>
                        <a:bodyPr/>
                        <a:lstStyle/>
                        <a:p>
                          <a:pPr>
                            <a:lnSpc>
                              <a:spcPct val="107000"/>
                            </a:lnSpc>
                            <a:spcAft>
                              <a:spcPts val="0"/>
                            </a:spcAft>
                          </a:pPr>
                          <a:r>
                            <a:rPr lang="en-GB" sz="1000">
                              <a:solidFill>
                                <a:schemeClr val="bg1"/>
                              </a:solidFill>
                              <a:effectLst/>
                            </a:rPr>
                            <a:t>power (W) = work done (J)/time(s)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560256" r="-1143" b="-715385"/>
                          </a:stretch>
                        </a:blipFill>
                      </a:tcPr>
                    </a:tc>
                    <a:extLst>
                      <a:ext uri="{0D108BD9-81ED-4DB2-BD59-A6C34878D82A}">
                        <a16:rowId xmlns:a16="http://schemas.microsoft.com/office/drawing/2014/main" val="10007"/>
                      </a:ext>
                    </a:extLst>
                  </a:tr>
                  <a:tr h="366552">
                    <a:tc>
                      <a:txBody>
                        <a:bodyPr/>
                        <a:lstStyle/>
                        <a:p>
                          <a:pPr>
                            <a:lnSpc>
                              <a:spcPct val="107000"/>
                            </a:lnSpc>
                            <a:spcAft>
                              <a:spcPts val="0"/>
                            </a:spcAft>
                          </a:pPr>
                          <a:r>
                            <a:rPr lang="en-GB" sz="1000">
                              <a:solidFill>
                                <a:schemeClr val="bg1"/>
                              </a:solidFill>
                              <a:effectLst/>
                            </a:rPr>
                            <a:t>force exerted by a spring (N) = extension (m) x spring constant (N/m)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844262" r="-1143" b="-814754"/>
                          </a:stretch>
                        </a:blipFill>
                      </a:tcPr>
                    </a:tc>
                    <a:extLst>
                      <a:ext uri="{0D108BD9-81ED-4DB2-BD59-A6C34878D82A}">
                        <a16:rowId xmlns:a16="http://schemas.microsoft.com/office/drawing/2014/main" val="10008"/>
                      </a:ext>
                    </a:extLst>
                  </a:tr>
                  <a:tr h="366552">
                    <a:tc>
                      <a:txBody>
                        <a:bodyPr/>
                        <a:lstStyle/>
                        <a:p>
                          <a:pPr>
                            <a:lnSpc>
                              <a:spcPct val="107000"/>
                            </a:lnSpc>
                            <a:spcAft>
                              <a:spcPts val="0"/>
                            </a:spcAft>
                          </a:pPr>
                          <a:r>
                            <a:rPr lang="en-GB" sz="1000">
                              <a:solidFill>
                                <a:schemeClr val="bg1"/>
                              </a:solidFill>
                              <a:effectLst/>
                            </a:rPr>
                            <a:t>gravity force (N) = mass (kg)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960000" r="-1143" b="-728333"/>
                          </a:stretch>
                        </a:blipFill>
                      </a:tcPr>
                    </a:tc>
                    <a:extLst>
                      <a:ext uri="{0D108BD9-81ED-4DB2-BD59-A6C34878D82A}">
                        <a16:rowId xmlns:a16="http://schemas.microsoft.com/office/drawing/2014/main" val="10009"/>
                      </a:ext>
                    </a:extLst>
                  </a:tr>
                  <a:tr h="498152">
                    <a:tc>
                      <a:txBody>
                        <a:bodyPr/>
                        <a:lstStyle/>
                        <a:p>
                          <a:pPr>
                            <a:lnSpc>
                              <a:spcPct val="107000"/>
                            </a:lnSpc>
                            <a:spcAft>
                              <a:spcPts val="0"/>
                            </a:spcAft>
                          </a:pPr>
                          <a:r>
                            <a:rPr lang="en-GB" sz="1000">
                              <a:solidFill>
                                <a:schemeClr val="bg1"/>
                              </a:solidFill>
                              <a:effectLst/>
                            </a:rPr>
                            <a:t>(in a gravity field) potential energy (J) = mass (kg) x height (m)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785185" r="-1143" b="-439506"/>
                          </a:stretch>
                        </a:blipFill>
                      </a:tcPr>
                    </a:tc>
                    <a:extLst>
                      <a:ext uri="{0D108BD9-81ED-4DB2-BD59-A6C34878D82A}">
                        <a16:rowId xmlns:a16="http://schemas.microsoft.com/office/drawing/2014/main" val="10010"/>
                      </a:ext>
                    </a:extLst>
                  </a:tr>
                  <a:tr h="255544">
                    <a:tc>
                      <a:txBody>
                        <a:bodyPr/>
                        <a:lstStyle/>
                        <a:p>
                          <a:pPr>
                            <a:lnSpc>
                              <a:spcPct val="107000"/>
                            </a:lnSpc>
                            <a:spcAft>
                              <a:spcPts val="0"/>
                            </a:spcAft>
                          </a:pPr>
                          <a:r>
                            <a:rPr lang="en-GB" sz="1000">
                              <a:solidFill>
                                <a:schemeClr val="bg1"/>
                              </a:solidFill>
                              <a:effectLst/>
                            </a:rPr>
                            <a:t>charge flow (C) = current (A)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707143" r="-1143" b="-747619"/>
                          </a:stretch>
                        </a:blipFill>
                      </a:tcPr>
                    </a:tc>
                    <a:extLst>
                      <a:ext uri="{0D108BD9-81ED-4DB2-BD59-A6C34878D82A}">
                        <a16:rowId xmlns:a16="http://schemas.microsoft.com/office/drawing/2014/main" val="10011"/>
                      </a:ext>
                    </a:extLst>
                  </a:tr>
                  <a:tr h="255544">
                    <a:tc>
                      <a:txBody>
                        <a:bodyPr/>
                        <a:lstStyle/>
                        <a:p>
                          <a:pPr>
                            <a:lnSpc>
                              <a:spcPct val="107000"/>
                            </a:lnSpc>
                            <a:spcAft>
                              <a:spcPts val="0"/>
                            </a:spcAft>
                          </a:pPr>
                          <a:r>
                            <a:rPr lang="en-GB" sz="1000">
                              <a:solidFill>
                                <a:schemeClr val="bg1"/>
                              </a:solidFill>
                              <a:effectLst/>
                            </a:rPr>
                            <a:t>potential difference (V) = current (A)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807143" r="-1143" b="-647619"/>
                          </a:stretch>
                        </a:blipFill>
                      </a:tcPr>
                    </a:tc>
                    <a:extLst>
                      <a:ext uri="{0D108BD9-81ED-4DB2-BD59-A6C34878D82A}">
                        <a16:rowId xmlns:a16="http://schemas.microsoft.com/office/drawing/2014/main" val="10012"/>
                      </a:ext>
                    </a:extLst>
                  </a:tr>
                  <a:tr h="366552">
                    <a:tc>
                      <a:txBody>
                        <a:bodyPr/>
                        <a:lstStyle/>
                        <a:p>
                          <a:pPr>
                            <a:lnSpc>
                              <a:spcPct val="107000"/>
                            </a:lnSpc>
                            <a:spcAft>
                              <a:spcPts val="0"/>
                            </a:spcAft>
                          </a:pPr>
                          <a:r>
                            <a:rPr lang="en-GB" sz="1000">
                              <a:solidFill>
                                <a:schemeClr val="bg1"/>
                              </a:solidFill>
                              <a:effectLst/>
                            </a:rPr>
                            <a:t>energy transferred (J) = charge (C) x potential difference (V)</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313115" r="-1143" b="-345902"/>
                          </a:stretch>
                        </a:blipFill>
                      </a:tcPr>
                    </a:tc>
                    <a:extLst>
                      <a:ext uri="{0D108BD9-81ED-4DB2-BD59-A6C34878D82A}">
                        <a16:rowId xmlns:a16="http://schemas.microsoft.com/office/drawing/2014/main" val="10013"/>
                      </a:ext>
                    </a:extLst>
                  </a:tr>
                  <a:tr h="498152">
                    <a:tc>
                      <a:txBody>
                        <a:bodyPr/>
                        <a:lstStyle/>
                        <a:p>
                          <a:pPr>
                            <a:lnSpc>
                              <a:spcPct val="107000"/>
                            </a:lnSpc>
                            <a:spcAft>
                              <a:spcPts val="0"/>
                            </a:spcAft>
                          </a:pPr>
                          <a:r>
                            <a:rPr lang="en-GB" sz="1000">
                              <a:solidFill>
                                <a:schemeClr val="bg1"/>
                              </a:solidFill>
                              <a:effectLst/>
                            </a:rPr>
                            <a:t>power (W) = potential difference (V) x current (A) = (current (A))</a:t>
                          </a:r>
                          <a:r>
                            <a:rPr lang="en-GB" sz="1000" baseline="30000">
                              <a:solidFill>
                                <a:schemeClr val="bg1"/>
                              </a:solidFill>
                              <a:effectLst/>
                            </a:rPr>
                            <a:t>2</a:t>
                          </a:r>
                          <a:r>
                            <a:rPr lang="en-GB" sz="1000">
                              <a:solidFill>
                                <a:schemeClr val="bg1"/>
                              </a:solidFill>
                              <a:effectLst/>
                            </a:rPr>
                            <a:t>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064198" r="-1143" b="-160494"/>
                          </a:stretch>
                        </a:blipFill>
                      </a:tcPr>
                    </a:tc>
                    <a:extLst>
                      <a:ext uri="{0D108BD9-81ED-4DB2-BD59-A6C34878D82A}">
                        <a16:rowId xmlns:a16="http://schemas.microsoft.com/office/drawing/2014/main" val="10014"/>
                      </a:ext>
                    </a:extLst>
                  </a:tr>
                  <a:tr h="255544">
                    <a:tc>
                      <a:txBody>
                        <a:bodyPr/>
                        <a:lstStyle/>
                        <a:p>
                          <a:pPr>
                            <a:lnSpc>
                              <a:spcPct val="107000"/>
                            </a:lnSpc>
                            <a:spcAft>
                              <a:spcPts val="0"/>
                            </a:spcAft>
                            <a:tabLst>
                              <a:tab pos="1562100" algn="l"/>
                            </a:tabLst>
                          </a:pPr>
                          <a:r>
                            <a:rPr lang="en-GB" sz="1000">
                              <a:solidFill>
                                <a:schemeClr val="bg1"/>
                              </a:solidFill>
                              <a:effectLst/>
                            </a:rPr>
                            <a:t>wave speed (m/s) = frequency (Hz) x wavelength (m)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2245238" r="-1143" b="-209524"/>
                          </a:stretch>
                        </a:blipFill>
                      </a:tcPr>
                    </a:tc>
                    <a:extLst>
                      <a:ext uri="{0D108BD9-81ED-4DB2-BD59-A6C34878D82A}">
                        <a16:rowId xmlns:a16="http://schemas.microsoft.com/office/drawing/2014/main" val="10015"/>
                      </a:ext>
                    </a:extLst>
                  </a:tr>
                  <a:tr h="521935">
                    <a:tc>
                      <a:txBody>
                        <a:bodyPr/>
                        <a:lstStyle/>
                        <a:p>
                          <a:pPr>
                            <a:lnSpc>
                              <a:spcPct val="107000"/>
                            </a:lnSpc>
                            <a:spcAft>
                              <a:spcPts val="0"/>
                            </a:spcAft>
                          </a:pPr>
                          <a:r>
                            <a:rPr lang="en-GB" sz="1000">
                              <a:solidFill>
                                <a:schemeClr val="bg1"/>
                              </a:solidFill>
                              <a:effectLst/>
                            </a:rPr>
                            <a:t>efficiency = useful output energy transfer (J)/input energy transfer (J)</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6286" t="-1145349" r="-1143" b="-2326"/>
                          </a:stretch>
                        </a:blipFill>
                      </a:tcPr>
                    </a:tc>
                    <a:extLst>
                      <a:ext uri="{0D108BD9-81ED-4DB2-BD59-A6C34878D82A}">
                        <a16:rowId xmlns:a16="http://schemas.microsoft.com/office/drawing/2014/main" val="10016"/>
                      </a:ext>
                    </a:extLst>
                  </a:tr>
                </a:tbl>
              </a:graphicData>
            </a:graphic>
          </p:graphicFrame>
        </mc:Fallback>
      </mc:AlternateContent>
    </p:spTree>
    <p:extLst>
      <p:ext uri="{BB962C8B-B14F-4D97-AF65-F5344CB8AC3E}">
        <p14:creationId xmlns:p14="http://schemas.microsoft.com/office/powerpoint/2010/main" val="1181444009"/>
      </p:ext>
    </p:extLst>
  </p:cSld>
  <p:clrMapOvr>
    <a:masterClrMapping/>
  </p:clrMapOvr>
  <mc:AlternateContent xmlns:mc="http://schemas.openxmlformats.org/markup-compatibility/2006" xmlns:p14="http://schemas.microsoft.com/office/powerpoint/2010/main">
    <mc:Choice Requires="p14">
      <p:transition spd="slow" p14:dur="2000" advTm="92585"/>
    </mc:Choice>
    <mc:Fallback xmlns="">
      <p:transition spd="slow" advTm="92585"/>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107950" y="333375"/>
            <a:ext cx="4276725" cy="993775"/>
          </a:xfrm>
        </p:spPr>
        <p:txBody>
          <a:bodyPr/>
          <a:lstStyle/>
          <a:p>
            <a:r>
              <a:rPr lang="en-GB" altLang="en-US" sz="4500">
                <a:solidFill>
                  <a:schemeClr val="tx1"/>
                </a:solidFill>
                <a:latin typeface="Segoe UI Light" pitchFamily="34" charset="0"/>
              </a:rPr>
              <a:t>Maths in Science </a:t>
            </a:r>
          </a:p>
        </p:txBody>
      </p:sp>
      <p:sp>
        <p:nvSpPr>
          <p:cNvPr id="3" name="Content Placeholder 2"/>
          <p:cNvSpPr>
            <a:spLocks noGrp="1"/>
          </p:cNvSpPr>
          <p:nvPr>
            <p:ph idx="1"/>
          </p:nvPr>
        </p:nvSpPr>
        <p:spPr>
          <a:xfrm>
            <a:off x="23812" y="1700808"/>
            <a:ext cx="4418013" cy="3816424"/>
          </a:xfrm>
        </p:spPr>
        <p:txBody>
          <a:bodyPr>
            <a:normAutofit/>
          </a:bodyPr>
          <a:lstStyle/>
          <a:p>
            <a:pPr marL="0" indent="0" algn="ctr">
              <a:buFont typeface="Arial" panose="020B0604020202020204" pitchFamily="34" charset="0"/>
              <a:buNone/>
              <a:defRPr/>
            </a:pPr>
            <a:r>
              <a:rPr lang="en-GB" sz="2400">
                <a:latin typeface="Segoe UI Light" panose="020B0502040204020203" pitchFamily="34" charset="0"/>
              </a:rPr>
              <a:t>Equations </a:t>
            </a:r>
            <a:endParaRPr lang="en-GB" sz="2400" b="1">
              <a:latin typeface="Segoe UI Light" panose="020B0502040204020203" pitchFamily="34" charset="0"/>
            </a:endParaRPr>
          </a:p>
          <a:p>
            <a:pPr>
              <a:buFont typeface="Arial" panose="020B0604020202020204" pitchFamily="34" charset="0"/>
              <a:buChar char="•"/>
              <a:defRPr/>
            </a:pPr>
            <a:endParaRPr lang="en-GB" sz="2400" b="1">
              <a:latin typeface="Segoe UI Light" panose="020B0502040204020203" pitchFamily="34" charset="0"/>
            </a:endParaRPr>
          </a:p>
          <a:p>
            <a:pPr>
              <a:buFont typeface="Arial" panose="020B0604020202020204" pitchFamily="34" charset="0"/>
              <a:buChar char="•"/>
              <a:defRPr/>
            </a:pPr>
            <a:r>
              <a:rPr lang="en-GB" sz="2400" b="1">
                <a:latin typeface="Segoe UI Light" panose="020B0502040204020203" pitchFamily="34" charset="0"/>
              </a:rPr>
              <a:t>All Physics equations will be given to students this year.</a:t>
            </a:r>
          </a:p>
          <a:p>
            <a:pPr>
              <a:buFont typeface="Arial" panose="020B0604020202020204" pitchFamily="34" charset="0"/>
              <a:buChar char="•"/>
              <a:defRPr/>
            </a:pPr>
            <a:endParaRPr lang="en-GB" sz="2400" b="1">
              <a:latin typeface="Segoe UI Light" panose="020B0502040204020203" pitchFamily="34" charset="0"/>
            </a:endParaRPr>
          </a:p>
          <a:p>
            <a:pPr>
              <a:buFont typeface="Arial" panose="020B0604020202020204" pitchFamily="34" charset="0"/>
              <a:buChar char="•"/>
              <a:defRPr/>
            </a:pPr>
            <a:r>
              <a:rPr lang="en-GB" sz="2400" b="1">
                <a:latin typeface="Segoe UI Light" panose="020B0502040204020203" pitchFamily="34" charset="0"/>
              </a:rPr>
              <a:t>Biology and Chemistry equations are still to be learnt and applied</a:t>
            </a:r>
            <a:endParaRPr lang="en-GB" sz="2400">
              <a:latin typeface="Segoe UI Light" panose="020B0502040204020203" pitchFamily="34"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nvGraphicFramePr>
            <p:xfrm>
              <a:off x="4572000" y="260651"/>
              <a:ext cx="4320480" cy="6480714"/>
            </p:xfrm>
            <a:graphic>
              <a:graphicData uri="http://schemas.openxmlformats.org/drawingml/2006/table">
                <a:tbl>
                  <a:tblPr firstRow="1" firstCol="1" bandRow="1">
                    <a:tableStyleId>{5940675A-B579-460E-94D1-54222C63F5DA}</a:tableStyleId>
                  </a:tblPr>
                  <a:tblGrid>
                    <a:gridCol w="3254876">
                      <a:extLst>
                        <a:ext uri="{9D8B030D-6E8A-4147-A177-3AD203B41FA5}">
                          <a16:colId xmlns:a16="http://schemas.microsoft.com/office/drawing/2014/main" val="20000"/>
                        </a:ext>
                      </a:extLst>
                    </a:gridCol>
                    <a:gridCol w="1065604">
                      <a:extLst>
                        <a:ext uri="{9D8B030D-6E8A-4147-A177-3AD203B41FA5}">
                          <a16:colId xmlns:a16="http://schemas.microsoft.com/office/drawing/2014/main" val="20001"/>
                        </a:ext>
                      </a:extLst>
                    </a:gridCol>
                  </a:tblGrid>
                  <a:tr h="525863">
                    <a:tc>
                      <a:txBody>
                        <a:bodyPr/>
                        <a:lstStyle/>
                        <a:p>
                          <a:pPr>
                            <a:lnSpc>
                              <a:spcPct val="107000"/>
                            </a:lnSpc>
                            <a:spcAft>
                              <a:spcPts val="0"/>
                            </a:spcAft>
                          </a:pPr>
                          <a:r>
                            <a:rPr lang="en-GB" sz="1000">
                              <a:solidFill>
                                <a:schemeClr val="bg1"/>
                              </a:solidFill>
                              <a:effectLst/>
                            </a:rPr>
                            <a:t>density (kg/m</a:t>
                          </a:r>
                          <a:r>
                            <a:rPr lang="en-GB" sz="1000" baseline="30000">
                              <a:solidFill>
                                <a:schemeClr val="bg1"/>
                              </a:solidFill>
                              <a:effectLst/>
                            </a:rPr>
                            <a:t>3</a:t>
                          </a:r>
                          <a:r>
                            <a:rPr lang="en-GB" sz="1000">
                              <a:solidFill>
                                <a:schemeClr val="bg1"/>
                              </a:solidFill>
                              <a:effectLst/>
                            </a:rPr>
                            <a:t>) = mass (kg)/volume (m</a:t>
                          </a:r>
                          <a:r>
                            <a:rPr lang="en-GB" sz="1000" baseline="30000">
                              <a:solidFill>
                                <a:schemeClr val="bg1"/>
                              </a:solidFill>
                              <a:effectLst/>
                            </a:rPr>
                            <a:t>3</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𝜌</m:t>
                                </m:r>
                                <m:r>
                                  <a:rPr lang="en-GB" sz="1000" smtClean="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𝑚</m:t>
                                    </m:r>
                                  </m:num>
                                  <m:den>
                                    <m:r>
                                      <a:rPr lang="en-GB" sz="1000">
                                        <a:solidFill>
                                          <a:schemeClr val="bg1"/>
                                        </a:solidFill>
                                        <a:effectLst/>
                                        <a:latin typeface="Cambria Math" panose="02040503050406030204" pitchFamily="18" charset="0"/>
                                      </a:rPr>
                                      <m:t>𝑉</m:t>
                                    </m:r>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55544">
                    <a:tc>
                      <a:txBody>
                        <a:bodyPr/>
                        <a:lstStyle/>
                        <a:p>
                          <a:pPr>
                            <a:lnSpc>
                              <a:spcPct val="107000"/>
                            </a:lnSpc>
                            <a:spcAft>
                              <a:spcPts val="0"/>
                            </a:spcAft>
                          </a:pPr>
                          <a:r>
                            <a:rPr lang="en-GB" sz="1000">
                              <a:solidFill>
                                <a:schemeClr val="bg1"/>
                              </a:solidFill>
                              <a:effectLst/>
                            </a:rPr>
                            <a:t>distance travelled (m) = speed (m/s)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𝑠</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𝑣𝑡</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80141">
                    <a:tc>
                      <a:txBody>
                        <a:bodyPr/>
                        <a:lstStyle/>
                        <a:p>
                          <a:pPr>
                            <a:lnSpc>
                              <a:spcPct val="107000"/>
                            </a:lnSpc>
                            <a:spcAft>
                              <a:spcPts val="0"/>
                            </a:spcAft>
                          </a:pPr>
                          <a:r>
                            <a:rPr lang="en-GB" sz="1000">
                              <a:solidFill>
                                <a:schemeClr val="bg1"/>
                              </a:solidFill>
                              <a:effectLst/>
                            </a:rPr>
                            <a:t>acceleration (m/s</a:t>
                          </a:r>
                          <a:r>
                            <a:rPr lang="en-GB" sz="1000" baseline="30000">
                              <a:solidFill>
                                <a:schemeClr val="bg1"/>
                              </a:solidFill>
                              <a:effectLst/>
                            </a:rPr>
                            <a:t>2</a:t>
                          </a:r>
                          <a:r>
                            <a:rPr lang="en-GB" sz="1000">
                              <a:solidFill>
                                <a:schemeClr val="bg1"/>
                              </a:solidFill>
                              <a:effectLst/>
                            </a:rPr>
                            <a:t>) = change in velocity (m/s)/time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𝑎</m:t>
                                </m:r>
                                <m:r>
                                  <a:rPr lang="en-GB" sz="1000" smtClean="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m:t>
                                    </m:r>
                                    <m:r>
                                      <a:rPr lang="en-GB" sz="1000">
                                        <a:solidFill>
                                          <a:schemeClr val="bg1"/>
                                        </a:solidFill>
                                        <a:effectLst/>
                                        <a:latin typeface="Cambria Math" panose="02040503050406030204" pitchFamily="18" charset="0"/>
                                      </a:rPr>
                                      <m:t>𝑣</m:t>
                                    </m:r>
                                  </m:num>
                                  <m:den>
                                    <m:r>
                                      <a:rPr lang="en-GB" sz="1000">
                                        <a:solidFill>
                                          <a:schemeClr val="bg1"/>
                                        </a:solidFill>
                                        <a:effectLst/>
                                        <a:latin typeface="Cambria Math" panose="02040503050406030204" pitchFamily="18" charset="0"/>
                                      </a:rPr>
                                      <m:t>𝑡</m:t>
                                    </m:r>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478550">
                    <a:tc>
                      <a:txBody>
                        <a:bodyPr/>
                        <a:lstStyle/>
                        <a:p>
                          <a:pPr>
                            <a:lnSpc>
                              <a:spcPct val="107000"/>
                            </a:lnSpc>
                            <a:spcAft>
                              <a:spcPts val="0"/>
                            </a:spcAft>
                          </a:pPr>
                          <a:r>
                            <a:rPr lang="en-GB" sz="1000">
                              <a:solidFill>
                                <a:schemeClr val="bg1"/>
                              </a:solidFill>
                              <a:effectLst/>
                            </a:rPr>
                            <a:t>kinetic energy (J) = 0.5 x mass (kg) x (speed (m/s))</a:t>
                          </a:r>
                          <a:r>
                            <a:rPr lang="en-GB" sz="1000" baseline="30000">
                              <a:solidFill>
                                <a:schemeClr val="bg1"/>
                              </a:solidFill>
                              <a:effectLst/>
                            </a:rPr>
                            <a:t>2</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GB" sz="1000" i="1" smtClean="0">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𝑘</m:t>
                                    </m:r>
                                  </m:sub>
                                </m:sSub>
                                <m:r>
                                  <a:rPr lang="en-GB" sz="100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1</m:t>
                                    </m:r>
                                  </m:num>
                                  <m:den>
                                    <m:r>
                                      <a:rPr lang="en-GB" sz="1000">
                                        <a:solidFill>
                                          <a:schemeClr val="bg1"/>
                                        </a:solidFill>
                                        <a:effectLst/>
                                        <a:latin typeface="Cambria Math" panose="02040503050406030204" pitchFamily="18" charset="0"/>
                                      </a:rPr>
                                      <m:t>2</m:t>
                                    </m:r>
                                  </m:den>
                                </m:f>
                                <m:r>
                                  <a:rPr lang="en-GB" sz="1000">
                                    <a:solidFill>
                                      <a:schemeClr val="bg1"/>
                                    </a:solidFill>
                                    <a:effectLst/>
                                    <a:latin typeface="Cambria Math" panose="02040503050406030204" pitchFamily="18" charset="0"/>
                                  </a:rPr>
                                  <m:t>𝑚</m:t>
                                </m:r>
                                <m:sSup>
                                  <m:sSupPr>
                                    <m:ctrlPr>
                                      <a:rPr lang="en-GB" sz="1000" i="1">
                                        <a:solidFill>
                                          <a:schemeClr val="bg1"/>
                                        </a:solidFill>
                                        <a:effectLst/>
                                        <a:latin typeface="Cambria Math" panose="02040503050406030204" pitchFamily="18" charset="0"/>
                                      </a:rPr>
                                    </m:ctrlPr>
                                  </m:sSupPr>
                                  <m:e>
                                    <m:r>
                                      <a:rPr lang="en-GB" sz="1000">
                                        <a:solidFill>
                                          <a:schemeClr val="bg1"/>
                                        </a:solidFill>
                                        <a:effectLst/>
                                        <a:latin typeface="Cambria Math" panose="02040503050406030204" pitchFamily="18" charset="0"/>
                                      </a:rPr>
                                      <m:t>𝑣</m:t>
                                    </m:r>
                                  </m:e>
                                  <m:sup>
                                    <m:r>
                                      <a:rPr lang="en-GB" sz="1000">
                                        <a:solidFill>
                                          <a:schemeClr val="bg1"/>
                                        </a:solidFill>
                                        <a:effectLst/>
                                        <a:latin typeface="Cambria Math" panose="02040503050406030204" pitchFamily="18" charset="0"/>
                                      </a:rPr>
                                      <m:t>2</m:t>
                                    </m:r>
                                  </m:sup>
                                </m:sSup>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55544">
                    <a:tc>
                      <a:txBody>
                        <a:bodyPr/>
                        <a:lstStyle/>
                        <a:p>
                          <a:pPr>
                            <a:lnSpc>
                              <a:spcPct val="107000"/>
                            </a:lnSpc>
                            <a:spcAft>
                              <a:spcPts val="0"/>
                            </a:spcAft>
                          </a:pPr>
                          <a:r>
                            <a:rPr lang="en-GB" sz="1000">
                              <a:solidFill>
                                <a:schemeClr val="bg1"/>
                              </a:solidFill>
                              <a:effectLst/>
                            </a:rPr>
                            <a:t>force (N) = mass (kg) x acceleration (m/s</a:t>
                          </a:r>
                          <a:r>
                            <a:rPr lang="en-GB" sz="1000" baseline="30000">
                              <a:solidFill>
                                <a:schemeClr val="bg1"/>
                              </a:solidFill>
                              <a:effectLst/>
                            </a:rPr>
                            <a:t>2</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𝐹</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𝑚𝑎</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55544">
                    <a:tc>
                      <a:txBody>
                        <a:bodyPr/>
                        <a:lstStyle/>
                        <a:p>
                          <a:pPr>
                            <a:lnSpc>
                              <a:spcPct val="107000"/>
                            </a:lnSpc>
                            <a:spcAft>
                              <a:spcPts val="0"/>
                            </a:spcAft>
                          </a:pPr>
                          <a:r>
                            <a:rPr lang="en-GB" sz="1000">
                              <a:solidFill>
                                <a:schemeClr val="bg1"/>
                              </a:solidFill>
                              <a:effectLst/>
                            </a:rPr>
                            <a:t>momentum (kgm/s) = mass (kg) x velocity (m/s)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𝑝</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𝑚𝑣</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66552">
                    <a:tc>
                      <a:txBody>
                        <a:bodyPr/>
                        <a:lstStyle/>
                        <a:p>
                          <a:pPr>
                            <a:lnSpc>
                              <a:spcPct val="107000"/>
                            </a:lnSpc>
                            <a:spcAft>
                              <a:spcPts val="0"/>
                            </a:spcAft>
                            <a:tabLst>
                              <a:tab pos="1190625" algn="l"/>
                            </a:tabLst>
                          </a:pPr>
                          <a:r>
                            <a:rPr lang="en-GB" sz="1000">
                              <a:solidFill>
                                <a:schemeClr val="bg1"/>
                              </a:solidFill>
                              <a:effectLst/>
                            </a:rPr>
                            <a:t>work done (J) = force (N) x distance (m) (along the line of action of the force)</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𝑊</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𝐹</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𝑠</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78449">
                    <a:tc>
                      <a:txBody>
                        <a:bodyPr/>
                        <a:lstStyle/>
                        <a:p>
                          <a:pPr>
                            <a:lnSpc>
                              <a:spcPct val="107000"/>
                            </a:lnSpc>
                            <a:spcAft>
                              <a:spcPts val="0"/>
                            </a:spcAft>
                          </a:pPr>
                          <a:r>
                            <a:rPr lang="en-GB" sz="1000">
                              <a:solidFill>
                                <a:schemeClr val="bg1"/>
                              </a:solidFill>
                              <a:effectLst/>
                            </a:rPr>
                            <a:t>power (W) = work done (J)/time(s)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𝑃</m:t>
                                </m:r>
                                <m:r>
                                  <a:rPr lang="en-GB" sz="1000" smtClean="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r>
                                      <a:rPr lang="en-GB" sz="1000">
                                        <a:solidFill>
                                          <a:schemeClr val="bg1"/>
                                        </a:solidFill>
                                        <a:effectLst/>
                                        <a:latin typeface="Cambria Math" panose="02040503050406030204" pitchFamily="18" charset="0"/>
                                      </a:rPr>
                                      <m:t>𝑊</m:t>
                                    </m:r>
                                  </m:num>
                                  <m:den>
                                    <m:r>
                                      <a:rPr lang="en-GB" sz="1000">
                                        <a:solidFill>
                                          <a:schemeClr val="bg1"/>
                                        </a:solidFill>
                                        <a:effectLst/>
                                        <a:latin typeface="Cambria Math" panose="02040503050406030204" pitchFamily="18" charset="0"/>
                                      </a:rPr>
                                      <m:t>𝑡</m:t>
                                    </m:r>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366552">
                    <a:tc>
                      <a:txBody>
                        <a:bodyPr/>
                        <a:lstStyle/>
                        <a:p>
                          <a:pPr>
                            <a:lnSpc>
                              <a:spcPct val="107000"/>
                            </a:lnSpc>
                            <a:spcAft>
                              <a:spcPts val="0"/>
                            </a:spcAft>
                          </a:pPr>
                          <a:r>
                            <a:rPr lang="en-GB" sz="1000">
                              <a:solidFill>
                                <a:schemeClr val="bg1"/>
                              </a:solidFill>
                              <a:effectLst/>
                            </a:rPr>
                            <a:t>force exerted by a spring (N) = extension (m) x spring constant (N/m)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𝐹</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𝑘</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𝑥</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366552">
                    <a:tc>
                      <a:txBody>
                        <a:bodyPr/>
                        <a:lstStyle/>
                        <a:p>
                          <a:pPr>
                            <a:lnSpc>
                              <a:spcPct val="107000"/>
                            </a:lnSpc>
                            <a:spcAft>
                              <a:spcPts val="0"/>
                            </a:spcAft>
                          </a:pPr>
                          <a:r>
                            <a:rPr lang="en-GB" sz="1000">
                              <a:solidFill>
                                <a:schemeClr val="bg1"/>
                              </a:solidFill>
                              <a:effectLst/>
                            </a:rPr>
                            <a:t>gravity force (N) = mass (kg)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𝑊</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𝑚𝑔</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498152">
                    <a:tc>
                      <a:txBody>
                        <a:bodyPr/>
                        <a:lstStyle/>
                        <a:p>
                          <a:pPr>
                            <a:lnSpc>
                              <a:spcPct val="107000"/>
                            </a:lnSpc>
                            <a:spcAft>
                              <a:spcPts val="0"/>
                            </a:spcAft>
                          </a:pPr>
                          <a:r>
                            <a:rPr lang="en-GB" sz="1000">
                              <a:solidFill>
                                <a:schemeClr val="bg1"/>
                              </a:solidFill>
                              <a:effectLst/>
                            </a:rPr>
                            <a:t>(in a gravity field) potential energy (J) = mass (kg) x height (m)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GB" sz="1000" i="1" smtClean="0">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𝑝</m:t>
                                    </m:r>
                                  </m:sub>
                                </m:sSub>
                                <m:r>
                                  <a:rPr lang="en-GB" sz="1000">
                                    <a:solidFill>
                                      <a:schemeClr val="bg1"/>
                                    </a:solidFill>
                                    <a:effectLst/>
                                    <a:latin typeface="Cambria Math" panose="02040503050406030204" pitchFamily="18" charset="0"/>
                                  </a:rPr>
                                  <m:t>=</m:t>
                                </m:r>
                                <m:r>
                                  <a:rPr lang="en-GB" sz="1000">
                                    <a:solidFill>
                                      <a:schemeClr val="bg1"/>
                                    </a:solidFill>
                                    <a:effectLst/>
                                    <a:latin typeface="Cambria Math" panose="02040503050406030204" pitchFamily="18" charset="0"/>
                                  </a:rPr>
                                  <m:t>𝑚𝑔h</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55544">
                    <a:tc>
                      <a:txBody>
                        <a:bodyPr/>
                        <a:lstStyle/>
                        <a:p>
                          <a:pPr>
                            <a:lnSpc>
                              <a:spcPct val="107000"/>
                            </a:lnSpc>
                            <a:spcAft>
                              <a:spcPts val="0"/>
                            </a:spcAft>
                          </a:pPr>
                          <a:r>
                            <a:rPr lang="en-GB" sz="1000">
                              <a:solidFill>
                                <a:schemeClr val="bg1"/>
                              </a:solidFill>
                              <a:effectLst/>
                            </a:rPr>
                            <a:t>charge flow (C) = current (A)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𝑄</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𝐼𝑡</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55544">
                    <a:tc>
                      <a:txBody>
                        <a:bodyPr/>
                        <a:lstStyle/>
                        <a:p>
                          <a:pPr>
                            <a:lnSpc>
                              <a:spcPct val="107000"/>
                            </a:lnSpc>
                            <a:spcAft>
                              <a:spcPts val="0"/>
                            </a:spcAft>
                          </a:pPr>
                          <a:r>
                            <a:rPr lang="en-GB" sz="1000">
                              <a:solidFill>
                                <a:schemeClr val="bg1"/>
                              </a:solidFill>
                              <a:effectLst/>
                            </a:rPr>
                            <a:t>potential difference (V) = current (A)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𝑉</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𝐼𝑅</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366552">
                    <a:tc>
                      <a:txBody>
                        <a:bodyPr/>
                        <a:lstStyle/>
                        <a:p>
                          <a:pPr>
                            <a:lnSpc>
                              <a:spcPct val="107000"/>
                            </a:lnSpc>
                            <a:spcAft>
                              <a:spcPts val="0"/>
                            </a:spcAft>
                          </a:pPr>
                          <a:r>
                            <a:rPr lang="en-GB" sz="1000">
                              <a:solidFill>
                                <a:schemeClr val="bg1"/>
                              </a:solidFill>
                              <a:effectLst/>
                            </a:rPr>
                            <a:t>energy transferred (J) = charge (C) x potential difference (V)</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𝐸</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𝑄𝑉</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498152">
                    <a:tc>
                      <a:txBody>
                        <a:bodyPr/>
                        <a:lstStyle/>
                        <a:p>
                          <a:pPr>
                            <a:lnSpc>
                              <a:spcPct val="107000"/>
                            </a:lnSpc>
                            <a:spcAft>
                              <a:spcPts val="0"/>
                            </a:spcAft>
                          </a:pPr>
                          <a:r>
                            <a:rPr lang="en-GB" sz="1000">
                              <a:solidFill>
                                <a:schemeClr val="bg1"/>
                              </a:solidFill>
                              <a:effectLst/>
                            </a:rPr>
                            <a:t>power (W) = potential difference (V) x current (A) = (current (A))</a:t>
                          </a:r>
                          <a:r>
                            <a:rPr lang="en-GB" sz="1000" baseline="30000">
                              <a:solidFill>
                                <a:schemeClr val="bg1"/>
                              </a:solidFill>
                              <a:effectLst/>
                            </a:rPr>
                            <a:t>2</a:t>
                          </a:r>
                          <a:r>
                            <a:rPr lang="en-GB" sz="1000">
                              <a:solidFill>
                                <a:schemeClr val="bg1"/>
                              </a:solidFill>
                              <a:effectLst/>
                            </a:rPr>
                            <a:t>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𝑃</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𝐼𝑉</m:t>
                                </m:r>
                                <m:r>
                                  <a:rPr lang="en-GB" sz="1000" smtClean="0">
                                    <a:solidFill>
                                      <a:schemeClr val="bg1"/>
                                    </a:solidFill>
                                    <a:effectLst/>
                                    <a:latin typeface="Cambria Math" panose="02040503050406030204" pitchFamily="18" charset="0"/>
                                  </a:rPr>
                                  <m:t>=</m:t>
                                </m:r>
                                <m:sSup>
                                  <m:sSupPr>
                                    <m:ctrlPr>
                                      <a:rPr lang="en-GB" sz="1000" i="1">
                                        <a:solidFill>
                                          <a:schemeClr val="bg1"/>
                                        </a:solidFill>
                                        <a:effectLst/>
                                        <a:latin typeface="Cambria Math" panose="02040503050406030204" pitchFamily="18" charset="0"/>
                                      </a:rPr>
                                    </m:ctrlPr>
                                  </m:sSupPr>
                                  <m:e>
                                    <m:r>
                                      <a:rPr lang="en-GB" sz="1000">
                                        <a:solidFill>
                                          <a:schemeClr val="bg1"/>
                                        </a:solidFill>
                                        <a:effectLst/>
                                        <a:latin typeface="Cambria Math" panose="02040503050406030204" pitchFamily="18" charset="0"/>
                                      </a:rPr>
                                      <m:t>𝐼</m:t>
                                    </m:r>
                                  </m:e>
                                  <m:sup>
                                    <m:r>
                                      <a:rPr lang="en-GB" sz="1000">
                                        <a:solidFill>
                                          <a:schemeClr val="bg1"/>
                                        </a:solidFill>
                                        <a:effectLst/>
                                        <a:latin typeface="Cambria Math" panose="02040503050406030204" pitchFamily="18" charset="0"/>
                                      </a:rPr>
                                      <m:t>2</m:t>
                                    </m:r>
                                  </m:sup>
                                </m:sSup>
                                <m:r>
                                  <a:rPr lang="en-GB" sz="1000">
                                    <a:solidFill>
                                      <a:schemeClr val="bg1"/>
                                    </a:solidFill>
                                    <a:effectLst/>
                                    <a:latin typeface="Cambria Math" panose="02040503050406030204" pitchFamily="18" charset="0"/>
                                  </a:rPr>
                                  <m:t>𝑅</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r h="255544">
                    <a:tc>
                      <a:txBody>
                        <a:bodyPr/>
                        <a:lstStyle/>
                        <a:p>
                          <a:pPr>
                            <a:lnSpc>
                              <a:spcPct val="107000"/>
                            </a:lnSpc>
                            <a:spcAft>
                              <a:spcPts val="0"/>
                            </a:spcAft>
                            <a:tabLst>
                              <a:tab pos="1562100" algn="l"/>
                            </a:tabLst>
                          </a:pPr>
                          <a:r>
                            <a:rPr lang="en-GB" sz="1000">
                              <a:solidFill>
                                <a:schemeClr val="bg1"/>
                              </a:solidFill>
                              <a:effectLst/>
                            </a:rPr>
                            <a:t>wave speed (m/s) = frequency (Hz) x wavelength (m)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n-GB" sz="1000" smtClean="0">
                                    <a:solidFill>
                                      <a:schemeClr val="bg1"/>
                                    </a:solidFill>
                                    <a:effectLst/>
                                    <a:latin typeface="Cambria Math" panose="02040503050406030204" pitchFamily="18" charset="0"/>
                                  </a:rPr>
                                  <m:t>𝑣</m:t>
                                </m:r>
                                <m:r>
                                  <a:rPr lang="en-GB" sz="1000" smtClean="0">
                                    <a:solidFill>
                                      <a:schemeClr val="bg1"/>
                                    </a:solidFill>
                                    <a:effectLst/>
                                    <a:latin typeface="Cambria Math" panose="02040503050406030204" pitchFamily="18" charset="0"/>
                                  </a:rPr>
                                  <m:t>=</m:t>
                                </m:r>
                                <m:r>
                                  <a:rPr lang="en-GB" sz="1000" smtClean="0">
                                    <a:solidFill>
                                      <a:schemeClr val="bg1"/>
                                    </a:solidFill>
                                    <a:effectLst/>
                                    <a:latin typeface="Cambria Math" panose="02040503050406030204" pitchFamily="18" charset="0"/>
                                  </a:rPr>
                                  <m:t>𝑓</m:t>
                                </m:r>
                                <m:r>
                                  <a:rPr lang="en-GB" sz="1000" smtClean="0">
                                    <a:solidFill>
                                      <a:schemeClr val="bg1"/>
                                    </a:solidFill>
                                    <a:effectLst/>
                                    <a:latin typeface="Cambria Math" panose="02040503050406030204" pitchFamily="18" charset="0"/>
                                  </a:rPr>
                                  <m:t>𝜆</m:t>
                                </m:r>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15"/>
                      </a:ext>
                    </a:extLst>
                  </a:tr>
                  <a:tr h="521935">
                    <a:tc>
                      <a:txBody>
                        <a:bodyPr/>
                        <a:lstStyle/>
                        <a:p>
                          <a:pPr>
                            <a:lnSpc>
                              <a:spcPct val="107000"/>
                            </a:lnSpc>
                            <a:spcAft>
                              <a:spcPts val="0"/>
                            </a:spcAft>
                          </a:pPr>
                          <a:r>
                            <a:rPr lang="en-GB" sz="1000">
                              <a:solidFill>
                                <a:schemeClr val="bg1"/>
                              </a:solidFill>
                              <a:effectLst/>
                            </a:rPr>
                            <a:t>efficiency = useful output energy transfer (J)/input energy transfer (J)</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GB" sz="1000" i="1" smtClean="0">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𝑓</m:t>
                                    </m:r>
                                  </m:sub>
                                </m:sSub>
                                <m:r>
                                  <a:rPr lang="en-GB" sz="1000">
                                    <a:solidFill>
                                      <a:schemeClr val="bg1"/>
                                    </a:solidFill>
                                    <a:effectLst/>
                                    <a:latin typeface="Cambria Math" panose="02040503050406030204" pitchFamily="18" charset="0"/>
                                  </a:rPr>
                                  <m:t>=</m:t>
                                </m:r>
                                <m:f>
                                  <m:fPr>
                                    <m:ctrlPr>
                                      <a:rPr lang="en-GB" sz="1000" i="1">
                                        <a:solidFill>
                                          <a:schemeClr val="bg1"/>
                                        </a:solidFill>
                                        <a:effectLst/>
                                        <a:latin typeface="Cambria Math" panose="02040503050406030204" pitchFamily="18" charset="0"/>
                                      </a:rPr>
                                    </m:ctrlPr>
                                  </m:fPr>
                                  <m:num>
                                    <m:sSub>
                                      <m:sSubPr>
                                        <m:ctrlPr>
                                          <a:rPr lang="en-GB" sz="1000" i="1">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m:t>
                                        </m:r>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𝑢</m:t>
                                        </m:r>
                                      </m:sub>
                                    </m:sSub>
                                  </m:num>
                                  <m:den>
                                    <m:r>
                                      <a:rPr lang="en-GB" sz="1000">
                                        <a:solidFill>
                                          <a:schemeClr val="bg1"/>
                                        </a:solidFill>
                                        <a:effectLst/>
                                        <a:latin typeface="Cambria Math" panose="02040503050406030204" pitchFamily="18" charset="0"/>
                                      </a:rPr>
                                      <m:t>∆</m:t>
                                    </m:r>
                                    <m:sSub>
                                      <m:sSubPr>
                                        <m:ctrlPr>
                                          <a:rPr lang="en-GB" sz="1000" i="1">
                                            <a:solidFill>
                                              <a:schemeClr val="bg1"/>
                                            </a:solidFill>
                                            <a:effectLst/>
                                            <a:latin typeface="Cambria Math" panose="02040503050406030204" pitchFamily="18" charset="0"/>
                                          </a:rPr>
                                        </m:ctrlPr>
                                      </m:sSubPr>
                                      <m:e>
                                        <m:r>
                                          <a:rPr lang="en-GB" sz="1000">
                                            <a:solidFill>
                                              <a:schemeClr val="bg1"/>
                                            </a:solidFill>
                                            <a:effectLst/>
                                            <a:latin typeface="Cambria Math" panose="02040503050406030204" pitchFamily="18" charset="0"/>
                                          </a:rPr>
                                          <m:t>𝐸</m:t>
                                        </m:r>
                                      </m:e>
                                      <m:sub>
                                        <m:r>
                                          <a:rPr lang="en-GB" sz="1000">
                                            <a:solidFill>
                                              <a:schemeClr val="bg1"/>
                                            </a:solidFill>
                                            <a:effectLst/>
                                            <a:latin typeface="Cambria Math" panose="02040503050406030204" pitchFamily="18" charset="0"/>
                                          </a:rPr>
                                          <m:t>𝑇</m:t>
                                        </m:r>
                                      </m:sub>
                                    </m:sSub>
                                  </m:den>
                                </m:f>
                              </m:oMath>
                            </m:oMathPara>
                          </a14:m>
                          <a:endParaRPr lang="en-GB" sz="1000" b="0">
                            <a:solidFill>
                              <a:schemeClr val="bg1"/>
                            </a:solidFill>
                            <a:effectLst/>
                            <a:latin typeface="+mn-lt"/>
                            <a:ea typeface="Calibri"/>
                            <a:cs typeface="Times New Roman"/>
                          </a:endParaRPr>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6"/>
                      </a:ext>
                    </a:extLst>
                  </a:tr>
                </a:tbl>
              </a:graphicData>
            </a:graphic>
          </p:graphicFrame>
        </mc:Choice>
        <mc:Fallback xmlns="">
          <p:graphicFrame>
            <p:nvGraphicFramePr>
              <p:cNvPr id="2" name="Table 1"/>
              <p:cNvGraphicFramePr>
                <a:graphicFrameLocks noGrp="1"/>
              </p:cNvGraphicFramePr>
              <p:nvPr/>
            </p:nvGraphicFramePr>
            <p:xfrm>
              <a:off x="4572000" y="260651"/>
              <a:ext cx="4320480" cy="6480714"/>
            </p:xfrm>
            <a:graphic>
              <a:graphicData uri="http://schemas.openxmlformats.org/drawingml/2006/table">
                <a:tbl>
                  <a:tblPr firstRow="1" firstCol="1" bandRow="1">
                    <a:tableStyleId>{5940675A-B579-460E-94D1-54222C63F5DA}</a:tableStyleId>
                  </a:tblPr>
                  <a:tblGrid>
                    <a:gridCol w="3254876">
                      <a:extLst>
                        <a:ext uri="{9D8B030D-6E8A-4147-A177-3AD203B41FA5}">
                          <a16:colId xmlns:a16="http://schemas.microsoft.com/office/drawing/2014/main" val="20000"/>
                        </a:ext>
                      </a:extLst>
                    </a:gridCol>
                    <a:gridCol w="1065604">
                      <a:extLst>
                        <a:ext uri="{9D8B030D-6E8A-4147-A177-3AD203B41FA5}">
                          <a16:colId xmlns:a16="http://schemas.microsoft.com/office/drawing/2014/main" val="20001"/>
                        </a:ext>
                      </a:extLst>
                    </a:gridCol>
                  </a:tblGrid>
                  <a:tr h="525863">
                    <a:tc>
                      <a:txBody>
                        <a:bodyPr/>
                        <a:lstStyle/>
                        <a:p>
                          <a:pPr>
                            <a:lnSpc>
                              <a:spcPct val="107000"/>
                            </a:lnSpc>
                            <a:spcAft>
                              <a:spcPts val="0"/>
                            </a:spcAft>
                          </a:pPr>
                          <a:r>
                            <a:rPr lang="en-GB" sz="1000">
                              <a:solidFill>
                                <a:schemeClr val="bg1"/>
                              </a:solidFill>
                              <a:effectLst/>
                            </a:rPr>
                            <a:t>density (kg/m</a:t>
                          </a:r>
                          <a:r>
                            <a:rPr lang="en-GB" sz="1000" baseline="30000">
                              <a:solidFill>
                                <a:schemeClr val="bg1"/>
                              </a:solidFill>
                              <a:effectLst/>
                            </a:rPr>
                            <a:t>3</a:t>
                          </a:r>
                          <a:r>
                            <a:rPr lang="en-GB" sz="1000">
                              <a:solidFill>
                                <a:schemeClr val="bg1"/>
                              </a:solidFill>
                              <a:effectLst/>
                            </a:rPr>
                            <a:t>) = mass (kg)/volume (m</a:t>
                          </a:r>
                          <a:r>
                            <a:rPr lang="en-GB" sz="1000" baseline="30000">
                              <a:solidFill>
                                <a:schemeClr val="bg1"/>
                              </a:solidFill>
                              <a:effectLst/>
                            </a:rPr>
                            <a:t>3</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8140" r="-1143" b="-1139535"/>
                          </a:stretch>
                        </a:blipFill>
                      </a:tcPr>
                    </a:tc>
                    <a:extLst>
                      <a:ext uri="{0D108BD9-81ED-4DB2-BD59-A6C34878D82A}">
                        <a16:rowId xmlns:a16="http://schemas.microsoft.com/office/drawing/2014/main" val="10000"/>
                      </a:ext>
                    </a:extLst>
                  </a:tr>
                  <a:tr h="255544">
                    <a:tc>
                      <a:txBody>
                        <a:bodyPr/>
                        <a:lstStyle/>
                        <a:p>
                          <a:pPr>
                            <a:lnSpc>
                              <a:spcPct val="107000"/>
                            </a:lnSpc>
                            <a:spcAft>
                              <a:spcPts val="0"/>
                            </a:spcAft>
                          </a:pPr>
                          <a:r>
                            <a:rPr lang="en-GB" sz="1000">
                              <a:solidFill>
                                <a:schemeClr val="bg1"/>
                              </a:solidFill>
                              <a:effectLst/>
                            </a:rPr>
                            <a:t>distance travelled (m) = speed (m/s)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221429" r="-1143" b="-2233333"/>
                          </a:stretch>
                        </a:blipFill>
                      </a:tcPr>
                    </a:tc>
                    <a:extLst>
                      <a:ext uri="{0D108BD9-81ED-4DB2-BD59-A6C34878D82A}">
                        <a16:rowId xmlns:a16="http://schemas.microsoft.com/office/drawing/2014/main" val="10001"/>
                      </a:ext>
                    </a:extLst>
                  </a:tr>
                  <a:tr h="480141">
                    <a:tc>
                      <a:txBody>
                        <a:bodyPr/>
                        <a:lstStyle/>
                        <a:p>
                          <a:pPr>
                            <a:lnSpc>
                              <a:spcPct val="107000"/>
                            </a:lnSpc>
                            <a:spcAft>
                              <a:spcPts val="0"/>
                            </a:spcAft>
                          </a:pPr>
                          <a:r>
                            <a:rPr lang="en-GB" sz="1000">
                              <a:solidFill>
                                <a:schemeClr val="bg1"/>
                              </a:solidFill>
                              <a:effectLst/>
                            </a:rPr>
                            <a:t>acceleration (m/s</a:t>
                          </a:r>
                          <a:r>
                            <a:rPr lang="en-GB" sz="1000" baseline="30000">
                              <a:solidFill>
                                <a:schemeClr val="bg1"/>
                              </a:solidFill>
                              <a:effectLst/>
                            </a:rPr>
                            <a:t>2</a:t>
                          </a:r>
                          <a:r>
                            <a:rPr lang="en-GB" sz="1000">
                              <a:solidFill>
                                <a:schemeClr val="bg1"/>
                              </a:solidFill>
                              <a:effectLst/>
                            </a:rPr>
                            <a:t>) = change in velocity (m/s)/time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70886" r="-1143" b="-1087342"/>
                          </a:stretch>
                        </a:blipFill>
                      </a:tcPr>
                    </a:tc>
                    <a:extLst>
                      <a:ext uri="{0D108BD9-81ED-4DB2-BD59-A6C34878D82A}">
                        <a16:rowId xmlns:a16="http://schemas.microsoft.com/office/drawing/2014/main" val="10002"/>
                      </a:ext>
                    </a:extLst>
                  </a:tr>
                  <a:tr h="478550">
                    <a:tc>
                      <a:txBody>
                        <a:bodyPr/>
                        <a:lstStyle/>
                        <a:p>
                          <a:pPr>
                            <a:lnSpc>
                              <a:spcPct val="107000"/>
                            </a:lnSpc>
                            <a:spcAft>
                              <a:spcPts val="0"/>
                            </a:spcAft>
                          </a:pPr>
                          <a:r>
                            <a:rPr lang="en-GB" sz="1000">
                              <a:solidFill>
                                <a:schemeClr val="bg1"/>
                              </a:solidFill>
                              <a:effectLst/>
                            </a:rPr>
                            <a:t>kinetic energy (J) = 0.5 x mass (kg) x (speed (m/s))</a:t>
                          </a:r>
                          <a:r>
                            <a:rPr lang="en-GB" sz="1000" baseline="30000">
                              <a:solidFill>
                                <a:schemeClr val="bg1"/>
                              </a:solidFill>
                              <a:effectLst/>
                            </a:rPr>
                            <a:t>2</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270886" r="-1143" b="-987342"/>
                          </a:stretch>
                        </a:blipFill>
                      </a:tcPr>
                    </a:tc>
                    <a:extLst>
                      <a:ext uri="{0D108BD9-81ED-4DB2-BD59-A6C34878D82A}">
                        <a16:rowId xmlns:a16="http://schemas.microsoft.com/office/drawing/2014/main" val="10003"/>
                      </a:ext>
                    </a:extLst>
                  </a:tr>
                  <a:tr h="255544">
                    <a:tc>
                      <a:txBody>
                        <a:bodyPr/>
                        <a:lstStyle/>
                        <a:p>
                          <a:pPr>
                            <a:lnSpc>
                              <a:spcPct val="107000"/>
                            </a:lnSpc>
                            <a:spcAft>
                              <a:spcPts val="0"/>
                            </a:spcAft>
                          </a:pPr>
                          <a:r>
                            <a:rPr lang="en-GB" sz="1000">
                              <a:solidFill>
                                <a:schemeClr val="bg1"/>
                              </a:solidFill>
                              <a:effectLst/>
                            </a:rPr>
                            <a:t>force (N) = mass (kg) x acceleration (m/s</a:t>
                          </a:r>
                          <a:r>
                            <a:rPr lang="en-GB" sz="1000" baseline="30000">
                              <a:solidFill>
                                <a:schemeClr val="bg1"/>
                              </a:solidFill>
                              <a:effectLst/>
                            </a:rPr>
                            <a:t>2</a:t>
                          </a:r>
                          <a:r>
                            <a:rPr lang="en-GB" sz="1000">
                              <a:solidFill>
                                <a:schemeClr val="bg1"/>
                              </a:solidFill>
                              <a:effectLst/>
                            </a:rPr>
                            <a:t>)</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697619" r="-1143" b="-1757143"/>
                          </a:stretch>
                        </a:blipFill>
                      </a:tcPr>
                    </a:tc>
                    <a:extLst>
                      <a:ext uri="{0D108BD9-81ED-4DB2-BD59-A6C34878D82A}">
                        <a16:rowId xmlns:a16="http://schemas.microsoft.com/office/drawing/2014/main" val="10004"/>
                      </a:ext>
                    </a:extLst>
                  </a:tr>
                  <a:tr h="255544">
                    <a:tc>
                      <a:txBody>
                        <a:bodyPr/>
                        <a:lstStyle/>
                        <a:p>
                          <a:pPr>
                            <a:lnSpc>
                              <a:spcPct val="107000"/>
                            </a:lnSpc>
                            <a:spcAft>
                              <a:spcPts val="0"/>
                            </a:spcAft>
                          </a:pPr>
                          <a:r>
                            <a:rPr lang="en-GB" sz="1000">
                              <a:solidFill>
                                <a:schemeClr val="bg1"/>
                              </a:solidFill>
                              <a:effectLst/>
                            </a:rPr>
                            <a:t>momentum (kgm/s) = mass (kg) x velocity (m/s)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797619" r="-1143" b="-1657143"/>
                          </a:stretch>
                        </a:blipFill>
                      </a:tcPr>
                    </a:tc>
                    <a:extLst>
                      <a:ext uri="{0D108BD9-81ED-4DB2-BD59-A6C34878D82A}">
                        <a16:rowId xmlns:a16="http://schemas.microsoft.com/office/drawing/2014/main" val="10005"/>
                      </a:ext>
                    </a:extLst>
                  </a:tr>
                  <a:tr h="366552">
                    <a:tc>
                      <a:txBody>
                        <a:bodyPr/>
                        <a:lstStyle/>
                        <a:p>
                          <a:pPr>
                            <a:lnSpc>
                              <a:spcPct val="107000"/>
                            </a:lnSpc>
                            <a:spcAft>
                              <a:spcPts val="0"/>
                            </a:spcAft>
                            <a:tabLst>
                              <a:tab pos="1190625" algn="l"/>
                            </a:tabLst>
                          </a:pPr>
                          <a:r>
                            <a:rPr lang="en-GB" sz="1000">
                              <a:solidFill>
                                <a:schemeClr val="bg1"/>
                              </a:solidFill>
                              <a:effectLst/>
                            </a:rPr>
                            <a:t>work done (J) = force (N) x distance (m) (along the line of action of the force)</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628333" r="-1143" b="-1060000"/>
                          </a:stretch>
                        </a:blipFill>
                      </a:tcPr>
                    </a:tc>
                    <a:extLst>
                      <a:ext uri="{0D108BD9-81ED-4DB2-BD59-A6C34878D82A}">
                        <a16:rowId xmlns:a16="http://schemas.microsoft.com/office/drawing/2014/main" val="10006"/>
                      </a:ext>
                    </a:extLst>
                  </a:tr>
                  <a:tr h="478449">
                    <a:tc>
                      <a:txBody>
                        <a:bodyPr/>
                        <a:lstStyle/>
                        <a:p>
                          <a:pPr>
                            <a:lnSpc>
                              <a:spcPct val="107000"/>
                            </a:lnSpc>
                            <a:spcAft>
                              <a:spcPts val="0"/>
                            </a:spcAft>
                          </a:pPr>
                          <a:r>
                            <a:rPr lang="en-GB" sz="1000">
                              <a:solidFill>
                                <a:schemeClr val="bg1"/>
                              </a:solidFill>
                              <a:effectLst/>
                            </a:rPr>
                            <a:t>power (W) = work done (J)/time(s)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560256" r="-1143" b="-715385"/>
                          </a:stretch>
                        </a:blipFill>
                      </a:tcPr>
                    </a:tc>
                    <a:extLst>
                      <a:ext uri="{0D108BD9-81ED-4DB2-BD59-A6C34878D82A}">
                        <a16:rowId xmlns:a16="http://schemas.microsoft.com/office/drawing/2014/main" val="10007"/>
                      </a:ext>
                    </a:extLst>
                  </a:tr>
                  <a:tr h="366552">
                    <a:tc>
                      <a:txBody>
                        <a:bodyPr/>
                        <a:lstStyle/>
                        <a:p>
                          <a:pPr>
                            <a:lnSpc>
                              <a:spcPct val="107000"/>
                            </a:lnSpc>
                            <a:spcAft>
                              <a:spcPts val="0"/>
                            </a:spcAft>
                          </a:pPr>
                          <a:r>
                            <a:rPr lang="en-GB" sz="1000">
                              <a:solidFill>
                                <a:schemeClr val="bg1"/>
                              </a:solidFill>
                              <a:effectLst/>
                            </a:rPr>
                            <a:t>force exerted by a spring (N) = extension (m) x spring constant (N/m)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844262" r="-1143" b="-814754"/>
                          </a:stretch>
                        </a:blipFill>
                      </a:tcPr>
                    </a:tc>
                    <a:extLst>
                      <a:ext uri="{0D108BD9-81ED-4DB2-BD59-A6C34878D82A}">
                        <a16:rowId xmlns:a16="http://schemas.microsoft.com/office/drawing/2014/main" val="10008"/>
                      </a:ext>
                    </a:extLst>
                  </a:tr>
                  <a:tr h="366552">
                    <a:tc>
                      <a:txBody>
                        <a:bodyPr/>
                        <a:lstStyle/>
                        <a:p>
                          <a:pPr>
                            <a:lnSpc>
                              <a:spcPct val="107000"/>
                            </a:lnSpc>
                            <a:spcAft>
                              <a:spcPts val="0"/>
                            </a:spcAft>
                          </a:pPr>
                          <a:r>
                            <a:rPr lang="en-GB" sz="1000">
                              <a:solidFill>
                                <a:schemeClr val="bg1"/>
                              </a:solidFill>
                              <a:effectLst/>
                            </a:rPr>
                            <a:t>gravity force (N) = mass (kg)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960000" r="-1143" b="-728333"/>
                          </a:stretch>
                        </a:blipFill>
                      </a:tcPr>
                    </a:tc>
                    <a:extLst>
                      <a:ext uri="{0D108BD9-81ED-4DB2-BD59-A6C34878D82A}">
                        <a16:rowId xmlns:a16="http://schemas.microsoft.com/office/drawing/2014/main" val="10009"/>
                      </a:ext>
                    </a:extLst>
                  </a:tr>
                  <a:tr h="498152">
                    <a:tc>
                      <a:txBody>
                        <a:bodyPr/>
                        <a:lstStyle/>
                        <a:p>
                          <a:pPr>
                            <a:lnSpc>
                              <a:spcPct val="107000"/>
                            </a:lnSpc>
                            <a:spcAft>
                              <a:spcPts val="0"/>
                            </a:spcAft>
                          </a:pPr>
                          <a:r>
                            <a:rPr lang="en-GB" sz="1000">
                              <a:solidFill>
                                <a:schemeClr val="bg1"/>
                              </a:solidFill>
                              <a:effectLst/>
                            </a:rPr>
                            <a:t>(in a gravity field) potential energy (J) = mass (kg) x height (m) x gravitational field strength, g (N/kg)</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785185" r="-1143" b="-439506"/>
                          </a:stretch>
                        </a:blipFill>
                      </a:tcPr>
                    </a:tc>
                    <a:extLst>
                      <a:ext uri="{0D108BD9-81ED-4DB2-BD59-A6C34878D82A}">
                        <a16:rowId xmlns:a16="http://schemas.microsoft.com/office/drawing/2014/main" val="10010"/>
                      </a:ext>
                    </a:extLst>
                  </a:tr>
                  <a:tr h="255544">
                    <a:tc>
                      <a:txBody>
                        <a:bodyPr/>
                        <a:lstStyle/>
                        <a:p>
                          <a:pPr>
                            <a:lnSpc>
                              <a:spcPct val="107000"/>
                            </a:lnSpc>
                            <a:spcAft>
                              <a:spcPts val="0"/>
                            </a:spcAft>
                          </a:pPr>
                          <a:r>
                            <a:rPr lang="en-GB" sz="1000">
                              <a:solidFill>
                                <a:schemeClr val="bg1"/>
                              </a:solidFill>
                              <a:effectLst/>
                            </a:rPr>
                            <a:t>charge flow (C) = current (A) x time (s)</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707143" r="-1143" b="-747619"/>
                          </a:stretch>
                        </a:blipFill>
                      </a:tcPr>
                    </a:tc>
                    <a:extLst>
                      <a:ext uri="{0D108BD9-81ED-4DB2-BD59-A6C34878D82A}">
                        <a16:rowId xmlns:a16="http://schemas.microsoft.com/office/drawing/2014/main" val="10011"/>
                      </a:ext>
                    </a:extLst>
                  </a:tr>
                  <a:tr h="255544">
                    <a:tc>
                      <a:txBody>
                        <a:bodyPr/>
                        <a:lstStyle/>
                        <a:p>
                          <a:pPr>
                            <a:lnSpc>
                              <a:spcPct val="107000"/>
                            </a:lnSpc>
                            <a:spcAft>
                              <a:spcPts val="0"/>
                            </a:spcAft>
                          </a:pPr>
                          <a:r>
                            <a:rPr lang="en-GB" sz="1000">
                              <a:solidFill>
                                <a:schemeClr val="bg1"/>
                              </a:solidFill>
                              <a:effectLst/>
                            </a:rPr>
                            <a:t>potential difference (V) = current (A)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807143" r="-1143" b="-647619"/>
                          </a:stretch>
                        </a:blipFill>
                      </a:tcPr>
                    </a:tc>
                    <a:extLst>
                      <a:ext uri="{0D108BD9-81ED-4DB2-BD59-A6C34878D82A}">
                        <a16:rowId xmlns:a16="http://schemas.microsoft.com/office/drawing/2014/main" val="10012"/>
                      </a:ext>
                    </a:extLst>
                  </a:tr>
                  <a:tr h="366552">
                    <a:tc>
                      <a:txBody>
                        <a:bodyPr/>
                        <a:lstStyle/>
                        <a:p>
                          <a:pPr>
                            <a:lnSpc>
                              <a:spcPct val="107000"/>
                            </a:lnSpc>
                            <a:spcAft>
                              <a:spcPts val="0"/>
                            </a:spcAft>
                          </a:pPr>
                          <a:r>
                            <a:rPr lang="en-GB" sz="1000">
                              <a:solidFill>
                                <a:schemeClr val="bg1"/>
                              </a:solidFill>
                              <a:effectLst/>
                            </a:rPr>
                            <a:t>energy transferred (J) = charge (C) x potential difference (V)</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313115" r="-1143" b="-345902"/>
                          </a:stretch>
                        </a:blipFill>
                      </a:tcPr>
                    </a:tc>
                    <a:extLst>
                      <a:ext uri="{0D108BD9-81ED-4DB2-BD59-A6C34878D82A}">
                        <a16:rowId xmlns:a16="http://schemas.microsoft.com/office/drawing/2014/main" val="10013"/>
                      </a:ext>
                    </a:extLst>
                  </a:tr>
                  <a:tr h="498152">
                    <a:tc>
                      <a:txBody>
                        <a:bodyPr/>
                        <a:lstStyle/>
                        <a:p>
                          <a:pPr>
                            <a:lnSpc>
                              <a:spcPct val="107000"/>
                            </a:lnSpc>
                            <a:spcAft>
                              <a:spcPts val="0"/>
                            </a:spcAft>
                          </a:pPr>
                          <a:r>
                            <a:rPr lang="en-GB" sz="1000">
                              <a:solidFill>
                                <a:schemeClr val="bg1"/>
                              </a:solidFill>
                              <a:effectLst/>
                            </a:rPr>
                            <a:t>power (W) = potential difference (V) x current (A) = (current (A))</a:t>
                          </a:r>
                          <a:r>
                            <a:rPr lang="en-GB" sz="1000" baseline="30000">
                              <a:solidFill>
                                <a:schemeClr val="bg1"/>
                              </a:solidFill>
                              <a:effectLst/>
                            </a:rPr>
                            <a:t>2</a:t>
                          </a:r>
                          <a:r>
                            <a:rPr lang="en-GB" sz="1000">
                              <a:solidFill>
                                <a:schemeClr val="bg1"/>
                              </a:solidFill>
                              <a:effectLst/>
                            </a:rPr>
                            <a:t> x resistance (Ω)</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1064198" r="-1143" b="-160494"/>
                          </a:stretch>
                        </a:blipFill>
                      </a:tcPr>
                    </a:tc>
                    <a:extLst>
                      <a:ext uri="{0D108BD9-81ED-4DB2-BD59-A6C34878D82A}">
                        <a16:rowId xmlns:a16="http://schemas.microsoft.com/office/drawing/2014/main" val="10014"/>
                      </a:ext>
                    </a:extLst>
                  </a:tr>
                  <a:tr h="255544">
                    <a:tc>
                      <a:txBody>
                        <a:bodyPr/>
                        <a:lstStyle/>
                        <a:p>
                          <a:pPr>
                            <a:lnSpc>
                              <a:spcPct val="107000"/>
                            </a:lnSpc>
                            <a:spcAft>
                              <a:spcPts val="0"/>
                            </a:spcAft>
                            <a:tabLst>
                              <a:tab pos="1562100" algn="l"/>
                            </a:tabLst>
                          </a:pPr>
                          <a:r>
                            <a:rPr lang="en-GB" sz="1000">
                              <a:solidFill>
                                <a:schemeClr val="bg1"/>
                              </a:solidFill>
                              <a:effectLst/>
                            </a:rPr>
                            <a:t>wave speed (m/s) = frequency (Hz) x wavelength (m)</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2"/>
                          <a:stretch>
                            <a:fillRect l="-306286" t="-2245238" r="-1143" b="-209524"/>
                          </a:stretch>
                        </a:blipFill>
                      </a:tcPr>
                    </a:tc>
                    <a:extLst>
                      <a:ext uri="{0D108BD9-81ED-4DB2-BD59-A6C34878D82A}">
                        <a16:rowId xmlns:a16="http://schemas.microsoft.com/office/drawing/2014/main" val="10015"/>
                      </a:ext>
                    </a:extLst>
                  </a:tr>
                  <a:tr h="521935">
                    <a:tc>
                      <a:txBody>
                        <a:bodyPr/>
                        <a:lstStyle/>
                        <a:p>
                          <a:pPr>
                            <a:lnSpc>
                              <a:spcPct val="107000"/>
                            </a:lnSpc>
                            <a:spcAft>
                              <a:spcPts val="0"/>
                            </a:spcAft>
                          </a:pPr>
                          <a:r>
                            <a:rPr lang="en-GB" sz="1000">
                              <a:solidFill>
                                <a:schemeClr val="bg1"/>
                              </a:solidFill>
                              <a:effectLst/>
                            </a:rPr>
                            <a:t>efficiency = useful output energy transfer (J)/input energy transfer (J)</a:t>
                          </a:r>
                          <a:endParaRPr lang="en-GB" sz="1000" b="0">
                            <a:solidFill>
                              <a:schemeClr val="bg1"/>
                            </a:solidFill>
                            <a:effectLst/>
                            <a:latin typeface="+mn-lt"/>
                            <a:ea typeface="Calibri"/>
                            <a:cs typeface="Times New Roman"/>
                          </a:endParaRPr>
                        </a:p>
                      </a:txBody>
                      <a:tcPr marL="60457" marR="604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a:p>
                      </a:txBody>
                      <a:tcPr marL="60457" marR="604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6286" t="-1145349" r="-1143" b="-2326"/>
                          </a:stretch>
                        </a:blipFill>
                      </a:tcPr>
                    </a:tc>
                    <a:extLst>
                      <a:ext uri="{0D108BD9-81ED-4DB2-BD59-A6C34878D82A}">
                        <a16:rowId xmlns:a16="http://schemas.microsoft.com/office/drawing/2014/main" val="10016"/>
                      </a:ext>
                    </a:extLst>
                  </a:tr>
                </a:tbl>
              </a:graphicData>
            </a:graphic>
          </p:graphicFrame>
        </mc:Fallback>
      </mc:AlternateContent>
    </p:spTree>
    <p:extLst>
      <p:ext uri="{BB962C8B-B14F-4D97-AF65-F5344CB8AC3E}">
        <p14:creationId xmlns:p14="http://schemas.microsoft.com/office/powerpoint/2010/main" val="1398323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a:solidFill>
                  <a:schemeClr val="bg1"/>
                </a:solidFill>
                <a:latin typeface="Segoe UI Light" pitchFamily="34" charset="0"/>
              </a:rPr>
              <a:t>Maths in Science </a:t>
            </a:r>
          </a:p>
        </p:txBody>
      </p:sp>
      <p:sp>
        <p:nvSpPr>
          <p:cNvPr id="31747" name="Content Placeholder 4"/>
          <p:cNvSpPr>
            <a:spLocks noGrp="1"/>
          </p:cNvSpPr>
          <p:nvPr>
            <p:ph idx="1"/>
          </p:nvPr>
        </p:nvSpPr>
        <p:spPr>
          <a:xfrm>
            <a:off x="466725" y="2946400"/>
            <a:ext cx="7886700" cy="2930872"/>
          </a:xfrm>
        </p:spPr>
        <p:txBody>
          <a:bodyPr>
            <a:normAutofit/>
          </a:bodyPr>
          <a:lstStyle/>
          <a:p>
            <a:r>
              <a:rPr lang="en-GB" altLang="en-US" sz="1800">
                <a:latin typeface="Segoe UI Light" pitchFamily="34" charset="0"/>
              </a:rPr>
              <a:t>Recognise and use expressions in standard form</a:t>
            </a:r>
          </a:p>
          <a:p>
            <a:r>
              <a:rPr lang="en-GB" altLang="en-US" sz="1800">
                <a:latin typeface="Segoe UI Light" pitchFamily="34" charset="0"/>
              </a:rPr>
              <a:t>Significant figures</a:t>
            </a:r>
          </a:p>
          <a:p>
            <a:r>
              <a:rPr lang="en-GB" altLang="en-US" sz="1800">
                <a:latin typeface="Segoe UI Light" pitchFamily="34" charset="0"/>
              </a:rPr>
              <a:t>Understand and use the symbols: =, &lt;, &lt;&lt;, &gt;&gt;, &gt;, ∝ , ~</a:t>
            </a:r>
          </a:p>
          <a:p>
            <a:r>
              <a:rPr lang="en-GB" altLang="en-US" sz="1800">
                <a:latin typeface="Segoe UI Light" pitchFamily="34" charset="0"/>
              </a:rPr>
              <a:t>Calculate areas of triangles and rectangles, surface areas and volumes of cubes</a:t>
            </a:r>
          </a:p>
          <a:p>
            <a:r>
              <a:rPr lang="en-GB" altLang="en-US" sz="1800">
                <a:latin typeface="Segoe UI Light" pitchFamily="34" charset="0"/>
              </a:rPr>
              <a:t>Draw and use the slope of a tangent to a curve as a measure of rate of change</a:t>
            </a:r>
          </a:p>
          <a:p>
            <a:r>
              <a:rPr lang="en-GB" altLang="en-US" sz="1800">
                <a:latin typeface="Segoe UI Light" pitchFamily="34" charset="0"/>
              </a:rPr>
              <a:t>Understand that y = mx + c represents a linear relationship</a:t>
            </a:r>
          </a:p>
          <a:p>
            <a:r>
              <a:rPr lang="en-GB" altLang="en-US" sz="1800">
                <a:latin typeface="Segoe UI Light" pitchFamily="34" charset="0"/>
              </a:rPr>
              <a:t>Make order of magnitude calculations</a:t>
            </a:r>
          </a:p>
        </p:txBody>
      </p:sp>
      <p:graphicFrame>
        <p:nvGraphicFramePr>
          <p:cNvPr id="6" name="Content Placeholder 3"/>
          <p:cNvGraphicFramePr>
            <a:graphicFrameLocks/>
          </p:cNvGraphicFramePr>
          <p:nvPr/>
        </p:nvGraphicFramePr>
        <p:xfrm>
          <a:off x="899592" y="1484784"/>
          <a:ext cx="7011988" cy="1112838"/>
        </p:xfrm>
        <a:graphic>
          <a:graphicData uri="http://schemas.openxmlformats.org/drawingml/2006/table">
            <a:tbl>
              <a:tblPr firstRow="1" bandRow="1">
                <a:tableStyleId>{5C22544A-7EE6-4342-B048-85BDC9FD1C3A}</a:tableStyleId>
              </a:tblPr>
              <a:tblGrid>
                <a:gridCol w="1752997">
                  <a:extLst>
                    <a:ext uri="{9D8B030D-6E8A-4147-A177-3AD203B41FA5}">
                      <a16:colId xmlns:a16="http://schemas.microsoft.com/office/drawing/2014/main" val="20000"/>
                    </a:ext>
                  </a:extLst>
                </a:gridCol>
                <a:gridCol w="1752997">
                  <a:extLst>
                    <a:ext uri="{9D8B030D-6E8A-4147-A177-3AD203B41FA5}">
                      <a16:colId xmlns:a16="http://schemas.microsoft.com/office/drawing/2014/main" val="20001"/>
                    </a:ext>
                  </a:extLst>
                </a:gridCol>
                <a:gridCol w="1752997">
                  <a:extLst>
                    <a:ext uri="{9D8B030D-6E8A-4147-A177-3AD203B41FA5}">
                      <a16:colId xmlns:a16="http://schemas.microsoft.com/office/drawing/2014/main" val="20002"/>
                    </a:ext>
                  </a:extLst>
                </a:gridCol>
                <a:gridCol w="1752997">
                  <a:extLst>
                    <a:ext uri="{9D8B030D-6E8A-4147-A177-3AD203B41FA5}">
                      <a16:colId xmlns:a16="http://schemas.microsoft.com/office/drawing/2014/main" val="20003"/>
                    </a:ext>
                  </a:extLst>
                </a:gridCol>
              </a:tblGrid>
              <a:tr h="556419">
                <a:tc>
                  <a:txBody>
                    <a:bodyPr/>
                    <a:lstStyle/>
                    <a:p>
                      <a:pPr algn="ctr"/>
                      <a:r>
                        <a:rPr lang="en-GB" sz="1600" b="0">
                          <a:solidFill>
                            <a:schemeClr val="bg1"/>
                          </a:solidFill>
                          <a:latin typeface="Segoe UI Light" panose="020B0502040204020203" pitchFamily="34" charset="0"/>
                        </a:rPr>
                        <a:t>BIOLOGY</a:t>
                      </a:r>
                    </a:p>
                  </a:txBody>
                  <a:tcPr marL="68582" marR="68582" marT="34283" marB="34283">
                    <a:solidFill>
                      <a:srgbClr val="92D050"/>
                    </a:solidFill>
                  </a:tcPr>
                </a:tc>
                <a:tc>
                  <a:txBody>
                    <a:bodyPr/>
                    <a:lstStyle/>
                    <a:p>
                      <a:pPr algn="ctr"/>
                      <a:r>
                        <a:rPr lang="en-GB" sz="1600" b="0">
                          <a:solidFill>
                            <a:schemeClr val="bg1"/>
                          </a:solidFill>
                          <a:latin typeface="Segoe UI Light" panose="020B0502040204020203" pitchFamily="34" charset="0"/>
                        </a:rPr>
                        <a:t>CHEMISTRY</a:t>
                      </a:r>
                    </a:p>
                  </a:txBody>
                  <a:tcPr marL="68582" marR="68582" marT="34283" marB="34283">
                    <a:solidFill>
                      <a:schemeClr val="accent2">
                        <a:lumMod val="60000"/>
                        <a:lumOff val="40000"/>
                      </a:schemeClr>
                    </a:solidFill>
                  </a:tcPr>
                </a:tc>
                <a:tc>
                  <a:txBody>
                    <a:bodyPr/>
                    <a:lstStyle/>
                    <a:p>
                      <a:pPr algn="ctr"/>
                      <a:r>
                        <a:rPr lang="en-GB" sz="1600" b="0">
                          <a:solidFill>
                            <a:schemeClr val="bg1"/>
                          </a:solidFill>
                          <a:latin typeface="Segoe UI Light" panose="020B0502040204020203" pitchFamily="34" charset="0"/>
                        </a:rPr>
                        <a:t>PHYSICS</a:t>
                      </a:r>
                    </a:p>
                  </a:txBody>
                  <a:tcPr marL="68582" marR="68582" marT="34283" marB="34283">
                    <a:solidFill>
                      <a:schemeClr val="accent1">
                        <a:lumMod val="60000"/>
                        <a:lumOff val="40000"/>
                      </a:schemeClr>
                    </a:solidFill>
                  </a:tcPr>
                </a:tc>
                <a:tc>
                  <a:txBody>
                    <a:bodyPr/>
                    <a:lstStyle/>
                    <a:p>
                      <a:pPr algn="ctr"/>
                      <a:r>
                        <a:rPr lang="en-GB" sz="1600" b="0">
                          <a:solidFill>
                            <a:schemeClr val="bg1"/>
                          </a:solidFill>
                          <a:latin typeface="Segoe UI Light" panose="020B0502040204020203" pitchFamily="34" charset="0"/>
                        </a:rPr>
                        <a:t>COMBINED SCIENCE</a:t>
                      </a:r>
                    </a:p>
                  </a:txBody>
                  <a:tcPr marL="68582" marR="68582" marT="34283" marB="34283">
                    <a:solidFill>
                      <a:srgbClr val="FFC000"/>
                    </a:solidFill>
                  </a:tcPr>
                </a:tc>
                <a:extLst>
                  <a:ext uri="{0D108BD9-81ED-4DB2-BD59-A6C34878D82A}">
                    <a16:rowId xmlns:a16="http://schemas.microsoft.com/office/drawing/2014/main" val="10000"/>
                  </a:ext>
                </a:extLst>
              </a:tr>
              <a:tr h="556419">
                <a:tc>
                  <a:txBody>
                    <a:bodyPr/>
                    <a:lstStyle/>
                    <a:p>
                      <a:pPr algn="ctr"/>
                      <a:r>
                        <a:rPr lang="en-GB" sz="1600" b="0">
                          <a:solidFill>
                            <a:schemeClr val="bg1"/>
                          </a:solidFill>
                          <a:latin typeface="Segoe UI Light" panose="020B0502040204020203" pitchFamily="34" charset="0"/>
                        </a:rPr>
                        <a:t>10%</a:t>
                      </a:r>
                    </a:p>
                  </a:txBody>
                  <a:tcPr marL="68582" marR="68582" marT="34283" marB="34283">
                    <a:solidFill>
                      <a:srgbClr val="92D050"/>
                    </a:solidFill>
                  </a:tcPr>
                </a:tc>
                <a:tc>
                  <a:txBody>
                    <a:bodyPr/>
                    <a:lstStyle/>
                    <a:p>
                      <a:pPr algn="ctr"/>
                      <a:r>
                        <a:rPr lang="en-GB" sz="1600" b="0">
                          <a:solidFill>
                            <a:schemeClr val="bg1"/>
                          </a:solidFill>
                          <a:latin typeface="Segoe UI Light" panose="020B0502040204020203" pitchFamily="34" charset="0"/>
                        </a:rPr>
                        <a:t>20%</a:t>
                      </a:r>
                    </a:p>
                  </a:txBody>
                  <a:tcPr marL="68582" marR="68582" marT="34283" marB="34283">
                    <a:solidFill>
                      <a:schemeClr val="accent2">
                        <a:lumMod val="60000"/>
                        <a:lumOff val="40000"/>
                      </a:schemeClr>
                    </a:solidFill>
                  </a:tcPr>
                </a:tc>
                <a:tc>
                  <a:txBody>
                    <a:bodyPr/>
                    <a:lstStyle/>
                    <a:p>
                      <a:pPr algn="ctr"/>
                      <a:r>
                        <a:rPr lang="en-GB" sz="1600" b="0">
                          <a:solidFill>
                            <a:schemeClr val="bg1"/>
                          </a:solidFill>
                          <a:latin typeface="Segoe UI Light" panose="020B0502040204020203" pitchFamily="34" charset="0"/>
                        </a:rPr>
                        <a:t>30%</a:t>
                      </a:r>
                    </a:p>
                  </a:txBody>
                  <a:tcPr marL="68582" marR="68582" marT="34283" marB="34283">
                    <a:solidFill>
                      <a:schemeClr val="accent1">
                        <a:lumMod val="60000"/>
                        <a:lumOff val="40000"/>
                      </a:schemeClr>
                    </a:solidFill>
                  </a:tcPr>
                </a:tc>
                <a:tc>
                  <a:txBody>
                    <a:bodyPr/>
                    <a:lstStyle/>
                    <a:p>
                      <a:pPr algn="ctr"/>
                      <a:r>
                        <a:rPr lang="en-GB" sz="1600" b="0">
                          <a:solidFill>
                            <a:schemeClr val="bg1"/>
                          </a:solidFill>
                          <a:latin typeface="Segoe UI Light" panose="020B0502040204020203" pitchFamily="34" charset="0"/>
                        </a:rPr>
                        <a:t>20%</a:t>
                      </a:r>
                      <a:r>
                        <a:rPr lang="en-GB" sz="1600" b="0" baseline="0">
                          <a:solidFill>
                            <a:schemeClr val="bg1"/>
                          </a:solidFill>
                          <a:latin typeface="Segoe UI Light" panose="020B0502040204020203" pitchFamily="34" charset="0"/>
                        </a:rPr>
                        <a:t> across all papers</a:t>
                      </a:r>
                      <a:endParaRPr lang="en-GB" sz="1600" b="0">
                        <a:solidFill>
                          <a:schemeClr val="bg1"/>
                        </a:solidFill>
                        <a:latin typeface="Segoe UI Light" panose="020B0502040204020203" pitchFamily="34" charset="0"/>
                      </a:endParaRPr>
                    </a:p>
                  </a:txBody>
                  <a:tcPr marL="68582" marR="68582" marT="34283" marB="34283">
                    <a:solidFill>
                      <a:srgbClr val="FFC000"/>
                    </a:solidFill>
                  </a:tcPr>
                </a:tc>
                <a:extLst>
                  <a:ext uri="{0D108BD9-81ED-4DB2-BD59-A6C34878D82A}">
                    <a16:rowId xmlns:a16="http://schemas.microsoft.com/office/drawing/2014/main" val="10001"/>
                  </a:ext>
                </a:extLst>
              </a:tr>
            </a:tbl>
          </a:graphicData>
        </a:graphic>
      </p:graphicFrame>
      <p:sp>
        <p:nvSpPr>
          <p:cNvPr id="5" name="Title 1"/>
          <p:cNvSpPr txBox="1">
            <a:spLocks/>
          </p:cNvSpPr>
          <p:nvPr/>
        </p:nvSpPr>
        <p:spPr>
          <a:xfrm>
            <a:off x="107950" y="333375"/>
            <a:ext cx="4276725" cy="9937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500" b="0" i="0" u="none" strike="noStrike" kern="1200" cap="none" spc="0" normalizeH="0" baseline="0" noProof="0">
                <a:ln>
                  <a:noFill/>
                </a:ln>
                <a:solidFill>
                  <a:prstClr val="white"/>
                </a:solidFill>
                <a:effectLst/>
                <a:uLnTx/>
                <a:uFillTx/>
                <a:latin typeface="Segoe UI Light" pitchFamily="34" charset="0"/>
                <a:ea typeface="+mj-ea"/>
                <a:cs typeface="+mj-cs"/>
              </a:rPr>
              <a:t>Maths in Science </a:t>
            </a:r>
          </a:p>
        </p:txBody>
      </p:sp>
    </p:spTree>
    <p:extLst>
      <p:ext uri="{BB962C8B-B14F-4D97-AF65-F5344CB8AC3E}">
        <p14:creationId xmlns:p14="http://schemas.microsoft.com/office/powerpoint/2010/main" val="1475225384"/>
      </p:ext>
    </p:extLst>
  </p:cSld>
  <p:clrMapOvr>
    <a:masterClrMapping/>
  </p:clrMapOvr>
  <mc:AlternateContent xmlns:mc="http://schemas.openxmlformats.org/markup-compatibility/2006" xmlns:p14="http://schemas.microsoft.com/office/powerpoint/2010/main">
    <mc:Choice Requires="p14">
      <p:transition spd="slow" p14:dur="2000" advTm="130623"/>
    </mc:Choice>
    <mc:Fallback xmlns="">
      <p:transition spd="slow" advTm="13062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9512" y="260648"/>
            <a:ext cx="6444208" cy="993775"/>
          </a:xfrm>
        </p:spPr>
        <p:txBody>
          <a:bodyPr>
            <a:normAutofit fontScale="90000"/>
          </a:bodyPr>
          <a:lstStyle/>
          <a:p>
            <a:r>
              <a:rPr lang="en-GB" altLang="en-US">
                <a:solidFill>
                  <a:schemeClr val="tx1"/>
                </a:solidFill>
                <a:latin typeface="Segoe UI Light" pitchFamily="34" charset="0"/>
              </a:rPr>
              <a:t>English qualifications and assessment objectives</a:t>
            </a:r>
          </a:p>
        </p:txBody>
      </p:sp>
      <p:sp>
        <p:nvSpPr>
          <p:cNvPr id="4" name="TextBox 3"/>
          <p:cNvSpPr txBox="1"/>
          <p:nvPr/>
        </p:nvSpPr>
        <p:spPr>
          <a:xfrm>
            <a:off x="179512" y="1394294"/>
            <a:ext cx="8784976" cy="646331"/>
          </a:xfrm>
          <a:prstGeom prst="rect">
            <a:avLst/>
          </a:prstGeom>
          <a:noFill/>
        </p:spPr>
        <p:txBody>
          <a:bodyPr wrap="square" rtlCol="0">
            <a:spAutoFit/>
          </a:bodyPr>
          <a:lstStyle/>
          <a:p>
            <a:r>
              <a:rPr lang="en-GB"/>
              <a:t>There are two qualifications available in English- </a:t>
            </a:r>
            <a:r>
              <a:rPr lang="en-GB" b="1" u="sng"/>
              <a:t>English Language</a:t>
            </a:r>
            <a:r>
              <a:rPr lang="en-GB" b="1"/>
              <a:t> </a:t>
            </a:r>
            <a:r>
              <a:rPr lang="en-GB"/>
              <a:t>and English Literature.</a:t>
            </a:r>
          </a:p>
          <a:p>
            <a:r>
              <a:rPr lang="en-GB"/>
              <a:t>We follow the AQA exam board.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82" t="21336" r="26814" b="15302"/>
          <a:stretch/>
        </p:blipFill>
        <p:spPr bwMode="auto">
          <a:xfrm>
            <a:off x="0" y="2063392"/>
            <a:ext cx="6258910" cy="46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160" t="31021" r="26614" b="7866"/>
          <a:stretch/>
        </p:blipFill>
        <p:spPr bwMode="auto">
          <a:xfrm>
            <a:off x="2716209" y="2145656"/>
            <a:ext cx="6274676" cy="447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281" t="46660" r="26372" b="17995"/>
          <a:stretch/>
        </p:blipFill>
        <p:spPr bwMode="auto">
          <a:xfrm>
            <a:off x="893006" y="2868755"/>
            <a:ext cx="7357988"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2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536" y="260648"/>
            <a:ext cx="7886700" cy="993775"/>
          </a:xfrm>
        </p:spPr>
        <p:txBody>
          <a:bodyPr/>
          <a:lstStyle/>
          <a:p>
            <a:r>
              <a:rPr lang="en-GB" altLang="en-US">
                <a:solidFill>
                  <a:schemeClr val="tx1"/>
                </a:solidFill>
                <a:latin typeface="Segoe UI Light" pitchFamily="34" charset="0"/>
              </a:rPr>
              <a:t>Components in Science</a:t>
            </a:r>
          </a:p>
        </p:txBody>
      </p:sp>
      <p:sp>
        <p:nvSpPr>
          <p:cNvPr id="3" name="Content Placeholder 2"/>
          <p:cNvSpPr>
            <a:spLocks noGrp="1"/>
          </p:cNvSpPr>
          <p:nvPr>
            <p:ph idx="1"/>
          </p:nvPr>
        </p:nvSpPr>
        <p:spPr>
          <a:xfrm>
            <a:off x="179512" y="1268760"/>
            <a:ext cx="8431213" cy="1536700"/>
          </a:xfrm>
        </p:spPr>
        <p:txBody>
          <a:bodyPr>
            <a:noAutofit/>
          </a:bodyPr>
          <a:lstStyle/>
          <a:p>
            <a:pPr marL="0" indent="0">
              <a:buFont typeface="Arial" panose="020B0604020202020204" pitchFamily="34" charset="0"/>
              <a:buNone/>
              <a:defRPr/>
            </a:pPr>
            <a:r>
              <a:rPr lang="en-GB" sz="1600">
                <a:latin typeface="Segoe UI Light" panose="020B0502040204020203" pitchFamily="34" charset="0"/>
              </a:rPr>
              <a:t>Assessment objectives (AOs) are set by </a:t>
            </a:r>
            <a:r>
              <a:rPr lang="en-GB" sz="1600" err="1">
                <a:latin typeface="Segoe UI Light" panose="020B0502040204020203" pitchFamily="34" charset="0"/>
              </a:rPr>
              <a:t>Ofqual</a:t>
            </a:r>
            <a:r>
              <a:rPr lang="en-GB" sz="1600">
                <a:latin typeface="Segoe UI Light" panose="020B0502040204020203" pitchFamily="34" charset="0"/>
              </a:rPr>
              <a:t> and are the same across all Science GCSE specifications and all exam boards. The exams will measure how students have achieved the following assessment objectives. </a:t>
            </a:r>
          </a:p>
          <a:p>
            <a:pPr>
              <a:buFont typeface="Arial" panose="020B0604020202020204" pitchFamily="34" charset="0"/>
              <a:buChar char="•"/>
              <a:defRPr/>
            </a:pPr>
            <a:r>
              <a:rPr lang="en-GB">
                <a:latin typeface="Segoe UI Light" panose="020B0502040204020203" pitchFamily="34" charset="0"/>
              </a:rPr>
              <a:t>AO1: </a:t>
            </a:r>
            <a:r>
              <a:rPr lang="en-GB" u="sng">
                <a:latin typeface="Segoe UI Light" panose="020B0502040204020203" pitchFamily="34" charset="0"/>
              </a:rPr>
              <a:t>Demonstrate</a:t>
            </a:r>
            <a:r>
              <a:rPr lang="en-GB">
                <a:latin typeface="Segoe UI Light" panose="020B0502040204020203" pitchFamily="34" charset="0"/>
              </a:rPr>
              <a:t> knowledge and understanding of: scientific ideas; scientific techniques and procedures. </a:t>
            </a:r>
          </a:p>
          <a:p>
            <a:pPr>
              <a:buFont typeface="Arial" panose="020B0604020202020204" pitchFamily="34" charset="0"/>
              <a:buChar char="•"/>
              <a:defRPr/>
            </a:pPr>
            <a:r>
              <a:rPr lang="en-GB">
                <a:latin typeface="Segoe UI Light" panose="020B0502040204020203" pitchFamily="34" charset="0"/>
              </a:rPr>
              <a:t>AO2: </a:t>
            </a:r>
            <a:r>
              <a:rPr lang="en-GB" u="sng">
                <a:latin typeface="Segoe UI Light" panose="020B0502040204020203" pitchFamily="34" charset="0"/>
              </a:rPr>
              <a:t>Apply</a:t>
            </a:r>
            <a:r>
              <a:rPr lang="en-GB">
                <a:latin typeface="Segoe UI Light" panose="020B0502040204020203" pitchFamily="34" charset="0"/>
              </a:rPr>
              <a:t> knowledge and understanding of: scientific ideas; scientific enquiry, techniques and procedures. </a:t>
            </a:r>
          </a:p>
          <a:p>
            <a:pPr>
              <a:buFont typeface="Arial" panose="020B0604020202020204" pitchFamily="34" charset="0"/>
              <a:buChar char="•"/>
              <a:defRPr/>
            </a:pPr>
            <a:r>
              <a:rPr lang="en-GB">
                <a:latin typeface="Segoe UI Light" panose="020B0502040204020203" pitchFamily="34" charset="0"/>
              </a:rPr>
              <a:t>AO3: </a:t>
            </a:r>
            <a:r>
              <a:rPr lang="en-GB" u="sng">
                <a:latin typeface="Segoe UI Light" panose="020B0502040204020203" pitchFamily="34" charset="0"/>
              </a:rPr>
              <a:t>Analyse</a:t>
            </a:r>
            <a:r>
              <a:rPr lang="en-GB">
                <a:latin typeface="Segoe UI Light" panose="020B0502040204020203" pitchFamily="34" charset="0"/>
              </a:rPr>
              <a:t> information and ideas to: interpret and evaluate; make judgements and draw conclusions; develop and improve experimental procedures.</a:t>
            </a:r>
          </a:p>
        </p:txBody>
      </p:sp>
      <p:pic>
        <p:nvPicPr>
          <p:cNvPr id="25604" name="Picture 3"/>
          <p:cNvPicPr>
            <a:picLocks noChangeAspect="1"/>
          </p:cNvPicPr>
          <p:nvPr/>
        </p:nvPicPr>
        <p:blipFill>
          <a:blip r:embed="rId3">
            <a:extLst>
              <a:ext uri="{28A0092B-C50C-407E-A947-70E740481C1C}">
                <a14:useLocalDpi xmlns:a14="http://schemas.microsoft.com/office/drawing/2010/main" val="0"/>
              </a:ext>
            </a:extLst>
          </a:blip>
          <a:srcRect t="19171" b="2513"/>
          <a:stretch>
            <a:fillRect/>
          </a:stretch>
        </p:blipFill>
        <p:spPr bwMode="auto">
          <a:xfrm>
            <a:off x="1187624" y="4614862"/>
            <a:ext cx="66198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853412" y="5291137"/>
            <a:ext cx="327025" cy="979487"/>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2" name="Rounded Rectangle 1"/>
          <p:cNvSpPr/>
          <p:nvPr/>
        </p:nvSpPr>
        <p:spPr>
          <a:xfrm>
            <a:off x="395536" y="2060848"/>
            <a:ext cx="7956973" cy="6480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Segoe UI Light"/>
                <a:ea typeface="+mn-ea"/>
                <a:cs typeface="+mn-cs"/>
              </a:rPr>
              <a:t>AO1: RECALL</a:t>
            </a:r>
          </a:p>
        </p:txBody>
      </p:sp>
      <p:sp>
        <p:nvSpPr>
          <p:cNvPr id="7" name="Rounded Rectangle 6"/>
          <p:cNvSpPr/>
          <p:nvPr/>
        </p:nvSpPr>
        <p:spPr>
          <a:xfrm>
            <a:off x="395536" y="2864913"/>
            <a:ext cx="7956973" cy="5760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Light"/>
                <a:ea typeface="+mn-ea"/>
                <a:cs typeface="+mn-cs"/>
              </a:rPr>
              <a:t>AO2: APPLICATION/UNSEEN INFOMRMATION</a:t>
            </a:r>
          </a:p>
        </p:txBody>
      </p:sp>
      <p:sp>
        <p:nvSpPr>
          <p:cNvPr id="8" name="Rounded Rectangle 7"/>
          <p:cNvSpPr/>
          <p:nvPr/>
        </p:nvSpPr>
        <p:spPr>
          <a:xfrm>
            <a:off x="395536" y="3618592"/>
            <a:ext cx="7956973" cy="81851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Segoe UI Light"/>
                <a:ea typeface="+mn-ea"/>
                <a:cs typeface="+mn-cs"/>
              </a:rPr>
              <a:t>AO3: PRACTICAL SKILLS</a:t>
            </a:r>
          </a:p>
        </p:txBody>
      </p:sp>
    </p:spTree>
    <p:custDataLst>
      <p:tags r:id="rId1"/>
    </p:custDataLst>
    <p:extLst>
      <p:ext uri="{BB962C8B-B14F-4D97-AF65-F5344CB8AC3E}">
        <p14:creationId xmlns:p14="http://schemas.microsoft.com/office/powerpoint/2010/main" val="3449458395"/>
      </p:ext>
    </p:extLst>
  </p:cSld>
  <p:clrMapOvr>
    <a:masterClrMapping/>
  </p:clrMapOvr>
  <mc:AlternateContent xmlns:mc="http://schemas.openxmlformats.org/markup-compatibility/2006" xmlns:p14="http://schemas.microsoft.com/office/powerpoint/2010/main">
    <mc:Choice Requires="p14">
      <p:transition spd="slow" p14:dur="2000" advTm="88636"/>
    </mc:Choice>
    <mc:Fallback xmlns="">
      <p:transition spd="slow" advTm="886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6" y="-243408"/>
            <a:ext cx="7315200" cy="1154097"/>
          </a:xfrm>
        </p:spPr>
        <p:txBody>
          <a:bodyPr/>
          <a:lstStyle/>
          <a:p>
            <a:r>
              <a:rPr lang="en-GB"/>
              <a:t>RECALL QUESTION</a:t>
            </a:r>
          </a:p>
        </p:txBody>
      </p:sp>
      <p:sp>
        <p:nvSpPr>
          <p:cNvPr id="3" name="Content Placeholder 2"/>
          <p:cNvSpPr>
            <a:spLocks noGrp="1"/>
          </p:cNvSpPr>
          <p:nvPr>
            <p:ph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914400"/>
            <a:ext cx="663892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578" y="3499840"/>
            <a:ext cx="5417016" cy="143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293" y="5397841"/>
            <a:ext cx="6875585" cy="146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31882034"/>
      </p:ext>
    </p:extLst>
  </p:cSld>
  <p:clrMapOvr>
    <a:masterClrMapping/>
  </p:clrMapOvr>
  <mc:AlternateContent xmlns:mc="http://schemas.openxmlformats.org/markup-compatibility/2006" xmlns:p14="http://schemas.microsoft.com/office/powerpoint/2010/main">
    <mc:Choice Requires="p14">
      <p:transition spd="slow" p14:dur="2000" advTm="76900"/>
    </mc:Choice>
    <mc:Fallback xmlns="">
      <p:transition spd="slow" advTm="76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7315200" cy="1154097"/>
          </a:xfrm>
        </p:spPr>
        <p:txBody>
          <a:bodyPr/>
          <a:lstStyle/>
          <a:p>
            <a:r>
              <a:rPr lang="en-GB"/>
              <a:t>APPLY QUESTION</a:t>
            </a:r>
          </a:p>
        </p:txBody>
      </p:sp>
      <p:sp>
        <p:nvSpPr>
          <p:cNvPr id="3" name="Content Placeholder 2"/>
          <p:cNvSpPr>
            <a:spLocks noGrp="1"/>
          </p:cNvSpPr>
          <p:nvPr>
            <p:ph idx="1"/>
          </p:nvPr>
        </p:nvSpPr>
        <p:spPr/>
        <p:txBody>
          <a:bodyPr/>
          <a:lstStyle/>
          <a:p>
            <a:endParaRPr lang="en-GB"/>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5701"/>
            <a:ext cx="633412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572688"/>
            <a:ext cx="598170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77072"/>
            <a:ext cx="33432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5219700"/>
            <a:ext cx="356235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05109626"/>
      </p:ext>
    </p:extLst>
  </p:cSld>
  <p:clrMapOvr>
    <a:masterClrMapping/>
  </p:clrMapOvr>
  <mc:AlternateContent xmlns:mc="http://schemas.openxmlformats.org/markup-compatibility/2006" xmlns:p14="http://schemas.microsoft.com/office/powerpoint/2010/main">
    <mc:Choice Requires="p14">
      <p:transition spd="slow" p14:dur="2000" advTm="159710"/>
    </mc:Choice>
    <mc:Fallback xmlns="">
      <p:transition spd="slow" advTm="159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408"/>
            <a:ext cx="7315200" cy="1154097"/>
          </a:xfrm>
        </p:spPr>
        <p:txBody>
          <a:bodyPr/>
          <a:lstStyle/>
          <a:p>
            <a:r>
              <a:rPr lang="en-GB"/>
              <a:t>PRACTICAL SKILLS</a:t>
            </a:r>
          </a:p>
        </p:txBody>
      </p:sp>
      <p:sp>
        <p:nvSpPr>
          <p:cNvPr id="3" name="Content Placeholder 2"/>
          <p:cNvSpPr>
            <a:spLocks noGrp="1"/>
          </p:cNvSpPr>
          <p:nvPr>
            <p:ph idx="1"/>
          </p:nvPr>
        </p:nvSpPr>
        <p:spPr/>
        <p:txBody>
          <a:bodyPr/>
          <a:lstStyle/>
          <a:p>
            <a:endParaRPr lang="en-GB"/>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08720"/>
            <a:ext cx="6276975"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1879" y="4139555"/>
            <a:ext cx="136207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1412776"/>
            <a:ext cx="63246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872" y="2636912"/>
            <a:ext cx="7142090" cy="251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3001317"/>
            <a:ext cx="3667125"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91358484"/>
      </p:ext>
    </p:extLst>
  </p:cSld>
  <p:clrMapOvr>
    <a:masterClrMapping/>
  </p:clrMapOvr>
  <mc:AlternateContent xmlns:mc="http://schemas.openxmlformats.org/markup-compatibility/2006" xmlns:p14="http://schemas.microsoft.com/office/powerpoint/2010/main">
    <mc:Choice Requires="p14">
      <p:transition spd="slow" p14:dur="2000" advTm="101349"/>
    </mc:Choice>
    <mc:Fallback xmlns="">
      <p:transition spd="slow" advTm="1013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normAutofit fontScale="90000"/>
          </a:bodyPr>
          <a:lstStyle/>
          <a:p>
            <a:r>
              <a:rPr lang="en-GB"/>
              <a:t>WHAT ARE STUDENTS DOING?</a:t>
            </a:r>
          </a:p>
        </p:txBody>
      </p:sp>
      <p:pic>
        <p:nvPicPr>
          <p:cNvPr id="4" name="Picture 3">
            <a:extLst>
              <a:ext uri="{FF2B5EF4-FFF2-40B4-BE49-F238E27FC236}">
                <a16:creationId xmlns:a16="http://schemas.microsoft.com/office/drawing/2014/main" id="{CB463D42-2A0C-48F3-8D8E-B20FE5A00422}"/>
              </a:ext>
            </a:extLst>
          </p:cNvPr>
          <p:cNvPicPr>
            <a:picLocks noChangeAspect="1"/>
          </p:cNvPicPr>
          <p:nvPr/>
        </p:nvPicPr>
        <p:blipFill>
          <a:blip r:embed="rId3"/>
          <a:stretch>
            <a:fillRect/>
          </a:stretch>
        </p:blipFill>
        <p:spPr>
          <a:xfrm>
            <a:off x="294678" y="1268760"/>
            <a:ext cx="8554644" cy="4896533"/>
          </a:xfrm>
          <a:prstGeom prst="rect">
            <a:avLst/>
          </a:prstGeom>
        </p:spPr>
      </p:pic>
    </p:spTree>
    <p:custDataLst>
      <p:tags r:id="rId1"/>
    </p:custDataLst>
    <p:extLst>
      <p:ext uri="{BB962C8B-B14F-4D97-AF65-F5344CB8AC3E}">
        <p14:creationId xmlns:p14="http://schemas.microsoft.com/office/powerpoint/2010/main" val="914677581"/>
      </p:ext>
    </p:extLst>
  </p:cSld>
  <p:clrMapOvr>
    <a:masterClrMapping/>
  </p:clrMapOvr>
  <mc:AlternateContent xmlns:mc="http://schemas.openxmlformats.org/markup-compatibility/2006" xmlns:p14="http://schemas.microsoft.com/office/powerpoint/2010/main">
    <mc:Choice Requires="p14">
      <p:transition spd="slow" p14:dur="2000" advTm="144453"/>
    </mc:Choice>
    <mc:Fallback xmlns="">
      <p:transition spd="slow" advTm="144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normAutofit fontScale="90000"/>
          </a:bodyPr>
          <a:lstStyle/>
          <a:p>
            <a:r>
              <a:rPr lang="en-GB"/>
              <a:t>WHAT ARE STUDENTS DOING?</a:t>
            </a:r>
          </a:p>
        </p:txBody>
      </p:sp>
      <p:pic>
        <p:nvPicPr>
          <p:cNvPr id="5" name="Picture 4">
            <a:extLst>
              <a:ext uri="{FF2B5EF4-FFF2-40B4-BE49-F238E27FC236}">
                <a16:creationId xmlns:a16="http://schemas.microsoft.com/office/drawing/2014/main" id="{C3064DC9-3B74-9441-9C3A-86782B1AC14C}"/>
              </a:ext>
            </a:extLst>
          </p:cNvPr>
          <p:cNvPicPr>
            <a:picLocks noChangeAspect="1"/>
          </p:cNvPicPr>
          <p:nvPr/>
        </p:nvPicPr>
        <p:blipFill>
          <a:blip r:embed="rId2"/>
          <a:stretch>
            <a:fillRect/>
          </a:stretch>
        </p:blipFill>
        <p:spPr>
          <a:xfrm>
            <a:off x="323257" y="1538023"/>
            <a:ext cx="8497486" cy="3781953"/>
          </a:xfrm>
          <a:prstGeom prst="rect">
            <a:avLst/>
          </a:prstGeom>
        </p:spPr>
      </p:pic>
    </p:spTree>
    <p:extLst>
      <p:ext uri="{BB962C8B-B14F-4D97-AF65-F5344CB8AC3E}">
        <p14:creationId xmlns:p14="http://schemas.microsoft.com/office/powerpoint/2010/main" val="1286730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268760"/>
            <a:ext cx="2238375" cy="3114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278285"/>
            <a:ext cx="2247900" cy="3105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524" y="4562495"/>
            <a:ext cx="1495425" cy="19907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153" y="4581128"/>
            <a:ext cx="1485900" cy="19526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4551468"/>
            <a:ext cx="1447800" cy="190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472822"/>
      </p:ext>
    </p:extLst>
  </p:cSld>
  <p:clrMapOvr>
    <a:masterClrMapping/>
  </p:clrMapOvr>
  <mc:AlternateContent xmlns:mc="http://schemas.openxmlformats.org/markup-compatibility/2006" xmlns:p14="http://schemas.microsoft.com/office/powerpoint/2010/main">
    <mc:Choice Requires="p14">
      <p:transition spd="slow" p14:dur="2000" advTm="145328"/>
    </mc:Choice>
    <mc:Fallback xmlns="">
      <p:transition spd="slow" advTm="14532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BA37F-8B89-F235-7BB3-4EAE47584C71}"/>
              </a:ext>
            </a:extLst>
          </p:cNvPr>
          <p:cNvPicPr>
            <a:picLocks noChangeAspect="1"/>
          </p:cNvPicPr>
          <p:nvPr/>
        </p:nvPicPr>
        <p:blipFill>
          <a:blip r:embed="rId2"/>
          <a:stretch>
            <a:fillRect/>
          </a:stretch>
        </p:blipFill>
        <p:spPr>
          <a:xfrm>
            <a:off x="683568" y="980728"/>
            <a:ext cx="3168352" cy="4405822"/>
          </a:xfrm>
          <a:prstGeom prst="rect">
            <a:avLst/>
          </a:prstGeom>
        </p:spPr>
      </p:pic>
      <p:pic>
        <p:nvPicPr>
          <p:cNvPr id="5" name="Picture 4">
            <a:extLst>
              <a:ext uri="{FF2B5EF4-FFF2-40B4-BE49-F238E27FC236}">
                <a16:creationId xmlns:a16="http://schemas.microsoft.com/office/drawing/2014/main" id="{494DA084-9B19-9FAD-949C-F9454DBEF1B5}"/>
              </a:ext>
            </a:extLst>
          </p:cNvPr>
          <p:cNvPicPr>
            <a:picLocks noChangeAspect="1"/>
          </p:cNvPicPr>
          <p:nvPr/>
        </p:nvPicPr>
        <p:blipFill>
          <a:blip r:embed="rId3"/>
          <a:stretch>
            <a:fillRect/>
          </a:stretch>
        </p:blipFill>
        <p:spPr>
          <a:xfrm>
            <a:off x="5148064" y="1059806"/>
            <a:ext cx="3096344" cy="4317740"/>
          </a:xfrm>
          <a:prstGeom prst="rect">
            <a:avLst/>
          </a:prstGeom>
        </p:spPr>
      </p:pic>
    </p:spTree>
    <p:extLst>
      <p:ext uri="{BB962C8B-B14F-4D97-AF65-F5344CB8AC3E}">
        <p14:creationId xmlns:p14="http://schemas.microsoft.com/office/powerpoint/2010/main" val="593754381"/>
      </p:ext>
    </p:extLst>
  </p:cSld>
  <p:clrMapOvr>
    <a:masterClrMapping/>
  </p:clrMapOvr>
  <mc:AlternateContent xmlns:mc="http://schemas.openxmlformats.org/markup-compatibility/2006" xmlns:p14="http://schemas.microsoft.com/office/powerpoint/2010/main">
    <mc:Choice Requires="p14">
      <p:transition spd="slow" p14:dur="2000" advTm="71367"/>
    </mc:Choice>
    <mc:Fallback xmlns="">
      <p:transition spd="slow" advTm="7136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29A10-DC15-A15B-F009-99DDF486EF7D}"/>
              </a:ext>
            </a:extLst>
          </p:cNvPr>
          <p:cNvPicPr>
            <a:picLocks noChangeAspect="1"/>
          </p:cNvPicPr>
          <p:nvPr/>
        </p:nvPicPr>
        <p:blipFill>
          <a:blip r:embed="rId2"/>
          <a:stretch>
            <a:fillRect/>
          </a:stretch>
        </p:blipFill>
        <p:spPr>
          <a:xfrm>
            <a:off x="251520" y="260648"/>
            <a:ext cx="2896004" cy="3915321"/>
          </a:xfrm>
          <a:prstGeom prst="rect">
            <a:avLst/>
          </a:prstGeom>
        </p:spPr>
      </p:pic>
      <p:pic>
        <p:nvPicPr>
          <p:cNvPr id="5" name="Picture 4">
            <a:extLst>
              <a:ext uri="{FF2B5EF4-FFF2-40B4-BE49-F238E27FC236}">
                <a16:creationId xmlns:a16="http://schemas.microsoft.com/office/drawing/2014/main" id="{FEE955F7-2AE2-4765-C9B8-E90209F5FAD3}"/>
              </a:ext>
            </a:extLst>
          </p:cNvPr>
          <p:cNvPicPr>
            <a:picLocks noChangeAspect="1"/>
          </p:cNvPicPr>
          <p:nvPr/>
        </p:nvPicPr>
        <p:blipFill>
          <a:blip r:embed="rId3"/>
          <a:stretch>
            <a:fillRect/>
          </a:stretch>
        </p:blipFill>
        <p:spPr>
          <a:xfrm>
            <a:off x="3315448" y="2708920"/>
            <a:ext cx="2772162" cy="3877216"/>
          </a:xfrm>
          <a:prstGeom prst="rect">
            <a:avLst/>
          </a:prstGeom>
        </p:spPr>
      </p:pic>
      <p:pic>
        <p:nvPicPr>
          <p:cNvPr id="7" name="Picture 6">
            <a:extLst>
              <a:ext uri="{FF2B5EF4-FFF2-40B4-BE49-F238E27FC236}">
                <a16:creationId xmlns:a16="http://schemas.microsoft.com/office/drawing/2014/main" id="{6355D765-5F71-57BA-41AA-769CB96521E2}"/>
              </a:ext>
            </a:extLst>
          </p:cNvPr>
          <p:cNvPicPr>
            <a:picLocks noChangeAspect="1"/>
          </p:cNvPicPr>
          <p:nvPr/>
        </p:nvPicPr>
        <p:blipFill>
          <a:blip r:embed="rId4"/>
          <a:stretch>
            <a:fillRect/>
          </a:stretch>
        </p:blipFill>
        <p:spPr>
          <a:xfrm>
            <a:off x="6255534" y="188640"/>
            <a:ext cx="2762636" cy="3839111"/>
          </a:xfrm>
          <a:prstGeom prst="rect">
            <a:avLst/>
          </a:prstGeom>
        </p:spPr>
      </p:pic>
    </p:spTree>
    <p:extLst>
      <p:ext uri="{BB962C8B-B14F-4D97-AF65-F5344CB8AC3E}">
        <p14:creationId xmlns:p14="http://schemas.microsoft.com/office/powerpoint/2010/main" val="4049248997"/>
      </p:ext>
    </p:extLst>
  </p:cSld>
  <p:clrMapOvr>
    <a:masterClrMapping/>
  </p:clrMapOvr>
  <mc:AlternateContent xmlns:mc="http://schemas.openxmlformats.org/markup-compatibility/2006" xmlns:p14="http://schemas.microsoft.com/office/powerpoint/2010/main">
    <mc:Choice Requires="p14">
      <p:transition spd="slow" p14:dur="2000" advTm="21101"/>
    </mc:Choice>
    <mc:Fallback xmlns="">
      <p:transition spd="slow" advTm="2110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3CADE-9757-432B-07F0-E82BC5F300CF}"/>
              </a:ext>
            </a:extLst>
          </p:cNvPr>
          <p:cNvPicPr>
            <a:picLocks noChangeAspect="1"/>
          </p:cNvPicPr>
          <p:nvPr/>
        </p:nvPicPr>
        <p:blipFill>
          <a:blip r:embed="rId2"/>
          <a:stretch>
            <a:fillRect/>
          </a:stretch>
        </p:blipFill>
        <p:spPr>
          <a:xfrm>
            <a:off x="6192034" y="116632"/>
            <a:ext cx="2753109" cy="3877216"/>
          </a:xfrm>
          <a:prstGeom prst="rect">
            <a:avLst/>
          </a:prstGeom>
        </p:spPr>
      </p:pic>
      <p:pic>
        <p:nvPicPr>
          <p:cNvPr id="5" name="Picture 4">
            <a:extLst>
              <a:ext uri="{FF2B5EF4-FFF2-40B4-BE49-F238E27FC236}">
                <a16:creationId xmlns:a16="http://schemas.microsoft.com/office/drawing/2014/main" id="{A2C61588-72F1-BFE1-F59D-20D44B88504C}"/>
              </a:ext>
            </a:extLst>
          </p:cNvPr>
          <p:cNvPicPr>
            <a:picLocks noChangeAspect="1"/>
          </p:cNvPicPr>
          <p:nvPr/>
        </p:nvPicPr>
        <p:blipFill>
          <a:blip r:embed="rId3"/>
          <a:stretch>
            <a:fillRect/>
          </a:stretch>
        </p:blipFill>
        <p:spPr>
          <a:xfrm>
            <a:off x="3185919" y="2852936"/>
            <a:ext cx="2772162" cy="3858163"/>
          </a:xfrm>
          <a:prstGeom prst="rect">
            <a:avLst/>
          </a:prstGeom>
        </p:spPr>
      </p:pic>
      <p:pic>
        <p:nvPicPr>
          <p:cNvPr id="7" name="Picture 6">
            <a:extLst>
              <a:ext uri="{FF2B5EF4-FFF2-40B4-BE49-F238E27FC236}">
                <a16:creationId xmlns:a16="http://schemas.microsoft.com/office/drawing/2014/main" id="{F6BE27AF-09AB-0B07-F645-4BCD6D544AF0}"/>
              </a:ext>
            </a:extLst>
          </p:cNvPr>
          <p:cNvPicPr>
            <a:picLocks noChangeAspect="1"/>
          </p:cNvPicPr>
          <p:nvPr/>
        </p:nvPicPr>
        <p:blipFill>
          <a:blip r:embed="rId4"/>
          <a:stretch>
            <a:fillRect/>
          </a:stretch>
        </p:blipFill>
        <p:spPr>
          <a:xfrm>
            <a:off x="198857" y="260648"/>
            <a:ext cx="2810267" cy="3848637"/>
          </a:xfrm>
          <a:prstGeom prst="rect">
            <a:avLst/>
          </a:prstGeom>
        </p:spPr>
      </p:pic>
    </p:spTree>
    <p:extLst>
      <p:ext uri="{BB962C8B-B14F-4D97-AF65-F5344CB8AC3E}">
        <p14:creationId xmlns:p14="http://schemas.microsoft.com/office/powerpoint/2010/main" val="2206877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9512" y="260648"/>
            <a:ext cx="6444208" cy="993775"/>
          </a:xfrm>
        </p:spPr>
        <p:txBody>
          <a:bodyPr>
            <a:normAutofit fontScale="90000"/>
          </a:bodyPr>
          <a:lstStyle/>
          <a:p>
            <a:r>
              <a:rPr lang="en-GB" altLang="en-US">
                <a:solidFill>
                  <a:schemeClr val="tx1"/>
                </a:solidFill>
                <a:latin typeface="Segoe UI Light" pitchFamily="34" charset="0"/>
              </a:rPr>
              <a:t>English qualifications and assessment objectives</a:t>
            </a:r>
          </a:p>
        </p:txBody>
      </p:sp>
      <p:sp>
        <p:nvSpPr>
          <p:cNvPr id="4" name="TextBox 3"/>
          <p:cNvSpPr txBox="1"/>
          <p:nvPr/>
        </p:nvSpPr>
        <p:spPr>
          <a:xfrm>
            <a:off x="179512" y="1394294"/>
            <a:ext cx="8784976" cy="646331"/>
          </a:xfrm>
          <a:prstGeom prst="rect">
            <a:avLst/>
          </a:prstGeom>
          <a:noFill/>
        </p:spPr>
        <p:txBody>
          <a:bodyPr wrap="square" rtlCol="0">
            <a:spAutoFit/>
          </a:bodyPr>
          <a:lstStyle/>
          <a:p>
            <a:r>
              <a:rPr lang="en-GB"/>
              <a:t>There are two qualifications available in English- </a:t>
            </a:r>
            <a:r>
              <a:rPr lang="en-GB" b="1" u="sng"/>
              <a:t>English Language</a:t>
            </a:r>
            <a:r>
              <a:rPr lang="en-GB" b="1"/>
              <a:t> </a:t>
            </a:r>
            <a:r>
              <a:rPr lang="en-GB"/>
              <a:t>and English Literature.</a:t>
            </a:r>
          </a:p>
          <a:p>
            <a:r>
              <a:rPr lang="en-GB"/>
              <a:t>We follow the AQA exam board.</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92" t="19061" r="25602" b="24354"/>
          <a:stretch/>
        </p:blipFill>
        <p:spPr bwMode="auto">
          <a:xfrm>
            <a:off x="683568" y="2204864"/>
            <a:ext cx="7272808" cy="459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221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05984"/>
            <a:ext cx="2964557" cy="67520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5975400" cy="2211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860986"/>
            <a:ext cx="2962275" cy="1104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stretch>
            <a:fillRect/>
          </a:stretch>
        </p:blipFill>
        <p:spPr>
          <a:xfrm>
            <a:off x="447724" y="5050185"/>
            <a:ext cx="1428949" cy="1409897"/>
          </a:xfrm>
          <a:prstGeom prst="rect">
            <a:avLst/>
          </a:prstGeom>
        </p:spPr>
      </p:pic>
    </p:spTree>
    <p:extLst>
      <p:ext uri="{BB962C8B-B14F-4D97-AF65-F5344CB8AC3E}">
        <p14:creationId xmlns:p14="http://schemas.microsoft.com/office/powerpoint/2010/main" val="3793132198"/>
      </p:ext>
    </p:extLst>
  </p:cSld>
  <p:clrMapOvr>
    <a:masterClrMapping/>
  </p:clrMapOvr>
  <mc:AlternateContent xmlns:mc="http://schemas.openxmlformats.org/markup-compatibility/2006" xmlns:p14="http://schemas.microsoft.com/office/powerpoint/2010/main">
    <mc:Choice Requires="p14">
      <p:transition spd="slow" p14:dur="2000" advTm="106873"/>
    </mc:Choice>
    <mc:Fallback xmlns="">
      <p:transition spd="slow" advTm="10687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pic>
        <p:nvPicPr>
          <p:cNvPr id="4" name="Picture 3">
            <a:extLst>
              <a:ext uri="{FF2B5EF4-FFF2-40B4-BE49-F238E27FC236}">
                <a16:creationId xmlns:a16="http://schemas.microsoft.com/office/drawing/2014/main" id="{8495D944-DF61-7512-9709-AEE1D9043B51}"/>
              </a:ext>
            </a:extLst>
          </p:cNvPr>
          <p:cNvPicPr>
            <a:picLocks noChangeAspect="1"/>
          </p:cNvPicPr>
          <p:nvPr/>
        </p:nvPicPr>
        <p:blipFill>
          <a:blip r:embed="rId2"/>
          <a:stretch>
            <a:fillRect/>
          </a:stretch>
        </p:blipFill>
        <p:spPr>
          <a:xfrm>
            <a:off x="0" y="1196752"/>
            <a:ext cx="9144000" cy="4633665"/>
          </a:xfrm>
          <a:prstGeom prst="rect">
            <a:avLst/>
          </a:prstGeom>
        </p:spPr>
      </p:pic>
      <p:pic>
        <p:nvPicPr>
          <p:cNvPr id="6" name="Picture 5">
            <a:extLst>
              <a:ext uri="{FF2B5EF4-FFF2-40B4-BE49-F238E27FC236}">
                <a16:creationId xmlns:a16="http://schemas.microsoft.com/office/drawing/2014/main" id="{F7F3116E-8DA1-77F8-224D-D668FDA03DAE}"/>
              </a:ext>
            </a:extLst>
          </p:cNvPr>
          <p:cNvPicPr>
            <a:picLocks noChangeAspect="1"/>
          </p:cNvPicPr>
          <p:nvPr/>
        </p:nvPicPr>
        <p:blipFill>
          <a:blip r:embed="rId3"/>
          <a:stretch>
            <a:fillRect/>
          </a:stretch>
        </p:blipFill>
        <p:spPr>
          <a:xfrm>
            <a:off x="6516216" y="189885"/>
            <a:ext cx="1981477" cy="1971950"/>
          </a:xfrm>
          <a:prstGeom prst="rect">
            <a:avLst/>
          </a:prstGeom>
        </p:spPr>
      </p:pic>
    </p:spTree>
    <p:extLst>
      <p:ext uri="{BB962C8B-B14F-4D97-AF65-F5344CB8AC3E}">
        <p14:creationId xmlns:p14="http://schemas.microsoft.com/office/powerpoint/2010/main" val="1120451770"/>
      </p:ext>
    </p:extLst>
  </p:cSld>
  <p:clrMapOvr>
    <a:masterClrMapping/>
  </p:clrMapOvr>
  <mc:AlternateContent xmlns:mc="http://schemas.openxmlformats.org/markup-compatibility/2006" xmlns:p14="http://schemas.microsoft.com/office/powerpoint/2010/main">
    <mc:Choice Requires="p14">
      <p:transition spd="slow" p14:dur="2000" advTm="80742"/>
    </mc:Choice>
    <mc:Fallback xmlns="">
      <p:transition spd="slow" advTm="8074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pic>
        <p:nvPicPr>
          <p:cNvPr id="3" name="Picture 2"/>
          <p:cNvPicPr>
            <a:picLocks noChangeAspect="1"/>
          </p:cNvPicPr>
          <p:nvPr/>
        </p:nvPicPr>
        <p:blipFill>
          <a:blip r:embed="rId2"/>
          <a:stretch>
            <a:fillRect/>
          </a:stretch>
        </p:blipFill>
        <p:spPr>
          <a:xfrm>
            <a:off x="467544" y="1628800"/>
            <a:ext cx="3278322" cy="1024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157C071-7138-5874-708B-B475F3157ED1}"/>
              </a:ext>
            </a:extLst>
          </p:cNvPr>
          <p:cNvPicPr>
            <a:picLocks noChangeAspect="1"/>
          </p:cNvPicPr>
          <p:nvPr/>
        </p:nvPicPr>
        <p:blipFill>
          <a:blip r:embed="rId3"/>
          <a:stretch>
            <a:fillRect/>
          </a:stretch>
        </p:blipFill>
        <p:spPr>
          <a:xfrm>
            <a:off x="5842482" y="486920"/>
            <a:ext cx="1838582" cy="1790950"/>
          </a:xfrm>
          <a:prstGeom prst="rect">
            <a:avLst/>
          </a:prstGeom>
        </p:spPr>
      </p:pic>
      <p:pic>
        <p:nvPicPr>
          <p:cNvPr id="10" name="Picture 9">
            <a:extLst>
              <a:ext uri="{FF2B5EF4-FFF2-40B4-BE49-F238E27FC236}">
                <a16:creationId xmlns:a16="http://schemas.microsoft.com/office/drawing/2014/main" id="{4BB33497-4436-0E8B-4A16-BFB59383575D}"/>
              </a:ext>
            </a:extLst>
          </p:cNvPr>
          <p:cNvPicPr>
            <a:picLocks noChangeAspect="1"/>
          </p:cNvPicPr>
          <p:nvPr/>
        </p:nvPicPr>
        <p:blipFill>
          <a:blip r:embed="rId4"/>
          <a:stretch>
            <a:fillRect/>
          </a:stretch>
        </p:blipFill>
        <p:spPr>
          <a:xfrm>
            <a:off x="1428311" y="2761627"/>
            <a:ext cx="6287377" cy="3781953"/>
          </a:xfrm>
          <a:prstGeom prst="rect">
            <a:avLst/>
          </a:prstGeom>
        </p:spPr>
      </p:pic>
    </p:spTree>
    <p:extLst>
      <p:ext uri="{BB962C8B-B14F-4D97-AF65-F5344CB8AC3E}">
        <p14:creationId xmlns:p14="http://schemas.microsoft.com/office/powerpoint/2010/main" val="101586134"/>
      </p:ext>
    </p:extLst>
  </p:cSld>
  <p:clrMapOvr>
    <a:masterClrMapping/>
  </p:clrMapOvr>
  <mc:AlternateContent xmlns:mc="http://schemas.openxmlformats.org/markup-compatibility/2006" xmlns:p14="http://schemas.microsoft.com/office/powerpoint/2010/main">
    <mc:Choice Requires="p14">
      <p:transition spd="slow" p14:dur="2000" advTm="106310"/>
    </mc:Choice>
    <mc:Fallback xmlns="">
      <p:transition spd="slow" advTm="10631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8988755" cy="461064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C26EA99F-DC5A-683F-02B7-02E612B24463}"/>
              </a:ext>
            </a:extLst>
          </p:cNvPr>
          <p:cNvPicPr>
            <a:picLocks noChangeAspect="1"/>
          </p:cNvPicPr>
          <p:nvPr/>
        </p:nvPicPr>
        <p:blipFill>
          <a:blip r:embed="rId3"/>
          <a:stretch>
            <a:fillRect/>
          </a:stretch>
        </p:blipFill>
        <p:spPr>
          <a:xfrm>
            <a:off x="6732240" y="201464"/>
            <a:ext cx="1933845" cy="1905266"/>
          </a:xfrm>
          <a:prstGeom prst="rect">
            <a:avLst/>
          </a:prstGeom>
        </p:spPr>
      </p:pic>
    </p:spTree>
    <p:extLst>
      <p:ext uri="{BB962C8B-B14F-4D97-AF65-F5344CB8AC3E}">
        <p14:creationId xmlns:p14="http://schemas.microsoft.com/office/powerpoint/2010/main" val="3250670222"/>
      </p:ext>
    </p:extLst>
  </p:cSld>
  <p:clrMapOvr>
    <a:masterClrMapping/>
  </p:clrMapOvr>
  <mc:AlternateContent xmlns:mc="http://schemas.openxmlformats.org/markup-compatibility/2006" xmlns:p14="http://schemas.microsoft.com/office/powerpoint/2010/main">
    <mc:Choice Requires="p14">
      <p:transition spd="slow" p14:dur="2000" advTm="40623"/>
    </mc:Choice>
    <mc:Fallback xmlns="">
      <p:transition spd="slow" advTm="40623"/>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YOU DO?</a:t>
            </a:r>
          </a:p>
        </p:txBody>
      </p:sp>
      <p:sp>
        <p:nvSpPr>
          <p:cNvPr id="4" name="Rounded Rectangle 3"/>
          <p:cNvSpPr/>
          <p:nvPr/>
        </p:nvSpPr>
        <p:spPr>
          <a:xfrm>
            <a:off x="834959" y="1628800"/>
            <a:ext cx="7704856"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white"/>
                </a:solidFill>
                <a:effectLst/>
                <a:uLnTx/>
                <a:uFillTx/>
                <a:latin typeface="Segoe UI Light"/>
                <a:ea typeface="+mn-ea"/>
                <a:cs typeface="+mn-cs"/>
              </a:rPr>
              <a:t>Encourage your child to prioritise their revision.</a:t>
            </a:r>
          </a:p>
        </p:txBody>
      </p:sp>
      <p:sp>
        <p:nvSpPr>
          <p:cNvPr id="5" name="Rounded Rectangle 3">
            <a:extLst>
              <a:ext uri="{FF2B5EF4-FFF2-40B4-BE49-F238E27FC236}">
                <a16:creationId xmlns:a16="http://schemas.microsoft.com/office/drawing/2014/main" id="{488644F0-A2F0-99C5-51D9-FEF3E4403FBB}"/>
              </a:ext>
            </a:extLst>
          </p:cNvPr>
          <p:cNvSpPr/>
          <p:nvPr/>
        </p:nvSpPr>
        <p:spPr>
          <a:xfrm>
            <a:off x="827584" y="3933056"/>
            <a:ext cx="7704856"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Segoe UI Light"/>
                <a:ea typeface="+mn-ea"/>
                <a:cs typeface="+mn-cs"/>
              </a:rPr>
              <a:t>2. Encourage an environment where they can fully concentrate (no phones, music or distractions).</a:t>
            </a:r>
          </a:p>
        </p:txBody>
      </p:sp>
    </p:spTree>
    <p:extLst>
      <p:ext uri="{BB962C8B-B14F-4D97-AF65-F5344CB8AC3E}">
        <p14:creationId xmlns:p14="http://schemas.microsoft.com/office/powerpoint/2010/main" val="1413521670"/>
      </p:ext>
    </p:extLst>
  </p:cSld>
  <p:clrMapOvr>
    <a:masterClrMapping/>
  </p:clrMapOvr>
  <mc:AlternateContent xmlns:mc="http://schemas.openxmlformats.org/markup-compatibility/2006" xmlns:p14="http://schemas.microsoft.com/office/powerpoint/2010/main">
    <mc:Choice Requires="p14">
      <p:transition spd="slow" p14:dur="2000" advTm="61192"/>
    </mc:Choice>
    <mc:Fallback xmlns="">
      <p:transition spd="slow" advTm="61192"/>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611560" y="332656"/>
            <a:ext cx="7704856" cy="3096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Segoe UI Light"/>
                <a:ea typeface="+mn-ea"/>
                <a:cs typeface="+mn-cs"/>
              </a:rPr>
              <a:t>3.  Reassure your child that revision </a:t>
            </a:r>
            <a:r>
              <a:rPr kumimoji="0" lang="en-GB" sz="2400" b="1" i="0" u="sng" strike="noStrike" kern="1200" cap="none" spc="0" normalizeH="0" baseline="0" noProof="0">
                <a:ln>
                  <a:noFill/>
                </a:ln>
                <a:solidFill>
                  <a:prstClr val="white"/>
                </a:solidFill>
                <a:effectLst/>
                <a:uLnTx/>
                <a:uFillTx/>
                <a:latin typeface="Segoe UI Light"/>
                <a:ea typeface="+mn-ea"/>
                <a:cs typeface="+mn-cs"/>
              </a:rPr>
              <a:t>isn’t easy</a:t>
            </a:r>
            <a:r>
              <a:rPr kumimoji="0" lang="en-GB" sz="2400" b="0" i="0" u="none" strike="noStrike" kern="1200" cap="none" spc="0" normalizeH="0" baseline="0" noProof="0">
                <a:ln>
                  <a:noFill/>
                </a:ln>
                <a:solidFill>
                  <a:prstClr val="white"/>
                </a:solidFill>
                <a:effectLst/>
                <a:uLnTx/>
                <a:uFillTx/>
                <a:latin typeface="Segoe UI Light"/>
                <a:ea typeface="+mn-ea"/>
                <a:cs typeface="+mn-cs"/>
              </a:rPr>
              <a:t>. 20 minutes trying to recall something tricky, using a revision guide to check what they missed then testing themselves is </a:t>
            </a:r>
            <a:r>
              <a:rPr kumimoji="0" lang="en-GB" sz="2400" b="1" i="0" u="sng" strike="noStrike" kern="1200" cap="none" spc="0" normalizeH="0" baseline="0" noProof="0">
                <a:ln>
                  <a:noFill/>
                </a:ln>
                <a:solidFill>
                  <a:prstClr val="white"/>
                </a:solidFill>
                <a:effectLst/>
                <a:uLnTx/>
                <a:uFillTx/>
                <a:latin typeface="Segoe UI Light"/>
                <a:ea typeface="+mn-ea"/>
                <a:cs typeface="+mn-cs"/>
              </a:rPr>
              <a:t>MUCH</a:t>
            </a:r>
            <a:r>
              <a:rPr kumimoji="0" lang="en-GB" sz="2400" b="0" i="0" u="none" strike="noStrike" kern="1200" cap="none" spc="0" normalizeH="0" baseline="0" noProof="0">
                <a:ln>
                  <a:noFill/>
                </a:ln>
                <a:solidFill>
                  <a:prstClr val="white"/>
                </a:solidFill>
                <a:effectLst/>
                <a:uLnTx/>
                <a:uFillTx/>
                <a:latin typeface="Segoe UI Light"/>
                <a:ea typeface="+mn-ea"/>
                <a:cs typeface="+mn-cs"/>
              </a:rPr>
              <a:t> more effective than an hour copying out notes.</a:t>
            </a:r>
          </a:p>
        </p:txBody>
      </p:sp>
      <p:pic>
        <p:nvPicPr>
          <p:cNvPr id="8" name="Picture 7"/>
          <p:cNvPicPr>
            <a:picLocks noChangeAspect="1"/>
          </p:cNvPicPr>
          <p:nvPr/>
        </p:nvPicPr>
        <p:blipFill>
          <a:blip r:embed="rId3"/>
          <a:stretch>
            <a:fillRect/>
          </a:stretch>
        </p:blipFill>
        <p:spPr>
          <a:xfrm>
            <a:off x="611560" y="3717032"/>
            <a:ext cx="8269585" cy="2987200"/>
          </a:xfrm>
          <a:prstGeom prst="rect">
            <a:avLst/>
          </a:prstGeom>
        </p:spPr>
      </p:pic>
    </p:spTree>
    <p:extLst>
      <p:ext uri="{BB962C8B-B14F-4D97-AF65-F5344CB8AC3E}">
        <p14:creationId xmlns:p14="http://schemas.microsoft.com/office/powerpoint/2010/main" val="3703033609"/>
      </p:ext>
    </p:extLst>
  </p:cSld>
  <p:clrMapOvr>
    <a:masterClrMapping/>
  </p:clrMapOvr>
  <mc:AlternateContent xmlns:mc="http://schemas.openxmlformats.org/markup-compatibility/2006" xmlns:p14="http://schemas.microsoft.com/office/powerpoint/2010/main">
    <mc:Choice Requires="p14">
      <p:transition spd="slow" p14:dur="2000" advTm="31244"/>
    </mc:Choice>
    <mc:Fallback xmlns="">
      <p:transition spd="slow" advTm="31244"/>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ounded Rectangle 2"/>
          <p:cNvSpPr/>
          <p:nvPr/>
        </p:nvSpPr>
        <p:spPr>
          <a:xfrm>
            <a:off x="683568" y="476672"/>
            <a:ext cx="7704856" cy="4824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Segoe UI Light"/>
              <a:ea typeface="+mn-ea"/>
              <a:cs typeface="+mn-cs"/>
            </a:endParaRPr>
          </a:p>
        </p:txBody>
      </p:sp>
      <p:sp>
        <p:nvSpPr>
          <p:cNvPr id="4" name="Rectangle 3"/>
          <p:cNvSpPr/>
          <p:nvPr/>
        </p:nvSpPr>
        <p:spPr>
          <a:xfrm>
            <a:off x="1376772" y="823113"/>
            <a:ext cx="631844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Segoe UI Light"/>
                <a:ea typeface="+mn-ea"/>
                <a:cs typeface="+mn-cs"/>
              </a:rPr>
              <a:t>4. Ask your child what they have revised – get them to explain something to you. Ask if you can test them on some flashcards, get them talking about what they should learn.</a:t>
            </a:r>
          </a:p>
        </p:txBody>
      </p:sp>
      <p:pic>
        <p:nvPicPr>
          <p:cNvPr id="5" name="Picture 4"/>
          <p:cNvPicPr>
            <a:picLocks noChangeAspect="1"/>
          </p:cNvPicPr>
          <p:nvPr/>
        </p:nvPicPr>
        <p:blipFill>
          <a:blip r:embed="rId3"/>
          <a:stretch>
            <a:fillRect/>
          </a:stretch>
        </p:blipFill>
        <p:spPr>
          <a:xfrm>
            <a:off x="1877907" y="2092884"/>
            <a:ext cx="5316177" cy="4016430"/>
          </a:xfrm>
          <a:prstGeom prst="rect">
            <a:avLst/>
          </a:prstGeom>
        </p:spPr>
      </p:pic>
    </p:spTree>
    <p:extLst>
      <p:ext uri="{BB962C8B-B14F-4D97-AF65-F5344CB8AC3E}">
        <p14:creationId xmlns:p14="http://schemas.microsoft.com/office/powerpoint/2010/main" val="499383541"/>
      </p:ext>
    </p:extLst>
  </p:cSld>
  <p:clrMapOvr>
    <a:masterClrMapping/>
  </p:clrMapOvr>
  <mc:AlternateContent xmlns:mc="http://schemas.openxmlformats.org/markup-compatibility/2006" xmlns:p14="http://schemas.microsoft.com/office/powerpoint/2010/main">
    <mc:Choice Requires="p14">
      <p:transition spd="slow" p14:dur="2000" advTm="28288"/>
    </mc:Choice>
    <mc:Fallback xmlns="">
      <p:transition spd="slow" advTm="2828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FDDE-0672-50CB-607A-4B70103F0603}"/>
              </a:ext>
            </a:extLst>
          </p:cNvPr>
          <p:cNvSpPr>
            <a:spLocks noGrp="1"/>
          </p:cNvSpPr>
          <p:nvPr>
            <p:ph type="title"/>
          </p:nvPr>
        </p:nvSpPr>
        <p:spPr>
          <a:xfrm>
            <a:off x="4788024" y="-190934"/>
            <a:ext cx="7315200" cy="1154097"/>
          </a:xfrm>
        </p:spPr>
        <p:txBody>
          <a:bodyPr/>
          <a:lstStyle/>
          <a:p>
            <a:r>
              <a:rPr lang="en-GB"/>
              <a:t>Thank you!</a:t>
            </a:r>
          </a:p>
        </p:txBody>
      </p:sp>
      <p:pic>
        <p:nvPicPr>
          <p:cNvPr id="9" name="Picture 8">
            <a:extLst>
              <a:ext uri="{FF2B5EF4-FFF2-40B4-BE49-F238E27FC236}">
                <a16:creationId xmlns:a16="http://schemas.microsoft.com/office/drawing/2014/main" id="{E994E45A-CD1E-6781-9F69-912142F829A8}"/>
              </a:ext>
            </a:extLst>
          </p:cNvPr>
          <p:cNvPicPr>
            <a:picLocks noChangeAspect="1"/>
          </p:cNvPicPr>
          <p:nvPr/>
        </p:nvPicPr>
        <p:blipFill>
          <a:blip r:embed="rId2"/>
          <a:stretch>
            <a:fillRect/>
          </a:stretch>
        </p:blipFill>
        <p:spPr>
          <a:xfrm>
            <a:off x="7020272" y="3068960"/>
            <a:ext cx="1690783" cy="1645993"/>
          </a:xfrm>
          <a:prstGeom prst="rect">
            <a:avLst/>
          </a:prstGeom>
        </p:spPr>
      </p:pic>
      <p:pic>
        <p:nvPicPr>
          <p:cNvPr id="10" name="Picture 9">
            <a:extLst>
              <a:ext uri="{FF2B5EF4-FFF2-40B4-BE49-F238E27FC236}">
                <a16:creationId xmlns:a16="http://schemas.microsoft.com/office/drawing/2014/main" id="{18622571-180D-8CA6-47B0-2B1CEE12E567}"/>
              </a:ext>
            </a:extLst>
          </p:cNvPr>
          <p:cNvPicPr>
            <a:picLocks noChangeAspect="1"/>
          </p:cNvPicPr>
          <p:nvPr/>
        </p:nvPicPr>
        <p:blipFill>
          <a:blip r:embed="rId3"/>
          <a:stretch>
            <a:fillRect/>
          </a:stretch>
        </p:blipFill>
        <p:spPr>
          <a:xfrm>
            <a:off x="971600" y="1085780"/>
            <a:ext cx="1656184" cy="1645992"/>
          </a:xfrm>
          <a:prstGeom prst="rect">
            <a:avLst/>
          </a:prstGeom>
        </p:spPr>
      </p:pic>
      <p:pic>
        <p:nvPicPr>
          <p:cNvPr id="11" name="Picture 10">
            <a:extLst>
              <a:ext uri="{FF2B5EF4-FFF2-40B4-BE49-F238E27FC236}">
                <a16:creationId xmlns:a16="http://schemas.microsoft.com/office/drawing/2014/main" id="{ED3DEFE9-37FB-F913-DE8E-37211937998B}"/>
              </a:ext>
            </a:extLst>
          </p:cNvPr>
          <p:cNvPicPr>
            <a:picLocks noChangeAspect="1"/>
          </p:cNvPicPr>
          <p:nvPr/>
        </p:nvPicPr>
        <p:blipFill>
          <a:blip r:embed="rId4"/>
          <a:stretch>
            <a:fillRect/>
          </a:stretch>
        </p:blipFill>
        <p:spPr>
          <a:xfrm>
            <a:off x="863588" y="4949224"/>
            <a:ext cx="1584176" cy="1564186"/>
          </a:xfrm>
          <a:prstGeom prst="rect">
            <a:avLst/>
          </a:prstGeom>
        </p:spPr>
      </p:pic>
      <p:sp>
        <p:nvSpPr>
          <p:cNvPr id="13" name="Title 1">
            <a:extLst>
              <a:ext uri="{FF2B5EF4-FFF2-40B4-BE49-F238E27FC236}">
                <a16:creationId xmlns:a16="http://schemas.microsoft.com/office/drawing/2014/main" id="{F7CD6A57-3D06-465E-E370-99FC2E61211A}"/>
              </a:ext>
            </a:extLst>
          </p:cNvPr>
          <p:cNvSpPr txBox="1">
            <a:spLocks/>
          </p:cNvSpPr>
          <p:nvPr/>
        </p:nvSpPr>
        <p:spPr>
          <a:xfrm>
            <a:off x="2743141" y="4879695"/>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err="1">
                <a:ln>
                  <a:noFill/>
                </a:ln>
                <a:solidFill>
                  <a:srgbClr val="EEECE1"/>
                </a:solidFill>
                <a:effectLst/>
                <a:uLnTx/>
                <a:uFillTx/>
                <a:latin typeface="Segoe UI Semibold"/>
                <a:ea typeface="+mj-ea"/>
                <a:cs typeface="+mj-cs"/>
              </a:rPr>
              <a:t>freesciencelessons</a:t>
            </a:r>
            <a:endParaRPr kumimoji="0" lang="en-GB" sz="4000" b="0" i="0" u="none" strike="noStrike" kern="1200" cap="none" spc="0" normalizeH="0" baseline="0" noProof="0">
              <a:ln>
                <a:noFill/>
              </a:ln>
              <a:solidFill>
                <a:srgbClr val="EEECE1"/>
              </a:solidFill>
              <a:effectLst/>
              <a:uLnTx/>
              <a:uFillTx/>
              <a:latin typeface="Segoe UI Semibold"/>
              <a:ea typeface="+mj-ea"/>
              <a:cs typeface="+mj-cs"/>
            </a:endParaRPr>
          </a:p>
        </p:txBody>
      </p:sp>
      <p:sp>
        <p:nvSpPr>
          <p:cNvPr id="14" name="Title 1">
            <a:extLst>
              <a:ext uri="{FF2B5EF4-FFF2-40B4-BE49-F238E27FC236}">
                <a16:creationId xmlns:a16="http://schemas.microsoft.com/office/drawing/2014/main" id="{71ED2D8D-8635-0479-A600-F18562D98B4B}"/>
              </a:ext>
            </a:extLst>
          </p:cNvPr>
          <p:cNvSpPr txBox="1">
            <a:spLocks/>
          </p:cNvSpPr>
          <p:nvPr/>
        </p:nvSpPr>
        <p:spPr>
          <a:xfrm>
            <a:off x="2858618" y="1150489"/>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err="1">
                <a:ln>
                  <a:noFill/>
                </a:ln>
                <a:solidFill>
                  <a:srgbClr val="EEECE1"/>
                </a:solidFill>
                <a:effectLst/>
                <a:uLnTx/>
                <a:uFillTx/>
                <a:latin typeface="Segoe UI Semibold"/>
                <a:ea typeface="+mj-ea"/>
                <a:cs typeface="+mj-cs"/>
              </a:rPr>
              <a:t>cognito</a:t>
            </a:r>
            <a:endParaRPr kumimoji="0" lang="en-GB" sz="4000" b="0" i="0" u="none" strike="noStrike" kern="1200" cap="none" spc="0" normalizeH="0" baseline="0" noProof="0">
              <a:ln>
                <a:noFill/>
              </a:ln>
              <a:solidFill>
                <a:srgbClr val="EEECE1"/>
              </a:solidFill>
              <a:effectLst/>
              <a:uLnTx/>
              <a:uFillTx/>
              <a:latin typeface="Segoe UI Semibold"/>
              <a:ea typeface="+mj-ea"/>
              <a:cs typeface="+mj-cs"/>
            </a:endParaRPr>
          </a:p>
        </p:txBody>
      </p:sp>
      <p:sp>
        <p:nvSpPr>
          <p:cNvPr id="15" name="Title 1">
            <a:extLst>
              <a:ext uri="{FF2B5EF4-FFF2-40B4-BE49-F238E27FC236}">
                <a16:creationId xmlns:a16="http://schemas.microsoft.com/office/drawing/2014/main" id="{4A68167B-CA99-E749-104E-0412818782B9}"/>
              </a:ext>
            </a:extLst>
          </p:cNvPr>
          <p:cNvSpPr txBox="1">
            <a:spLocks/>
          </p:cNvSpPr>
          <p:nvPr/>
        </p:nvSpPr>
        <p:spPr>
          <a:xfrm>
            <a:off x="3779912" y="3137996"/>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a:ln>
                  <a:noFill/>
                </a:ln>
                <a:solidFill>
                  <a:srgbClr val="EEECE1"/>
                </a:solidFill>
                <a:effectLst/>
                <a:uLnTx/>
                <a:uFillTx/>
                <a:latin typeface="Segoe UI Semibold"/>
                <a:ea typeface="+mj-ea"/>
                <a:cs typeface="+mj-cs"/>
              </a:rPr>
              <a:t>23 Equations</a:t>
            </a:r>
          </a:p>
        </p:txBody>
      </p:sp>
    </p:spTree>
    <p:extLst>
      <p:ext uri="{BB962C8B-B14F-4D97-AF65-F5344CB8AC3E}">
        <p14:creationId xmlns:p14="http://schemas.microsoft.com/office/powerpoint/2010/main" val="889925402"/>
      </p:ext>
    </p:extLst>
  </p:cSld>
  <p:clrMapOvr>
    <a:masterClrMapping/>
  </p:clrMapOvr>
  <mc:AlternateContent xmlns:mc="http://schemas.openxmlformats.org/markup-compatibility/2006" xmlns:p14="http://schemas.microsoft.com/office/powerpoint/2010/main">
    <mc:Choice Requires="p14">
      <p:transition spd="slow" p14:dur="2000" advTm="52533"/>
    </mc:Choice>
    <mc:Fallback xmlns="">
      <p:transition spd="slow" advTm="5253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p:txBody>
          <a:bodyPr rtlCol="0">
            <a:normAutofit/>
          </a:bodyPr>
          <a:lstStyle/>
          <a:p>
            <a:pPr rtl="0"/>
            <a:r>
              <a:rPr lang="en-GB" sz="6600">
                <a:solidFill>
                  <a:srgbClr val="FFFFFF"/>
                </a:solidFill>
              </a:rPr>
              <a:t>Elevate</a:t>
            </a:r>
            <a:endParaRPr lang="en-GB" sz="6600"/>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p:txBody>
          <a:bodyPr rtlCol="0"/>
          <a:lstStyle/>
          <a:p>
            <a:pPr rtl="0"/>
            <a:endParaRPr lang="en-GB">
              <a:solidFill>
                <a:srgbClr val="FFFFFF"/>
              </a:solidFill>
            </a:endParaRPr>
          </a:p>
          <a:p>
            <a:pPr rtl="0"/>
            <a:endParaRPr lang="en-GB"/>
          </a:p>
        </p:txBody>
      </p:sp>
    </p:spTree>
    <p:extLst>
      <p:ext uri="{BB962C8B-B14F-4D97-AF65-F5344CB8AC3E}">
        <p14:creationId xmlns:p14="http://schemas.microsoft.com/office/powerpoint/2010/main" val="800962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B469-B456-45DA-F3D1-417ABB681035}"/>
              </a:ext>
            </a:extLst>
          </p:cNvPr>
          <p:cNvSpPr>
            <a:spLocks noGrp="1"/>
          </p:cNvSpPr>
          <p:nvPr>
            <p:ph type="title"/>
          </p:nvPr>
        </p:nvSpPr>
        <p:spPr/>
        <p:txBody>
          <a:bodyPr/>
          <a:lstStyle/>
          <a:p>
            <a:r>
              <a:rPr lang="en-GB"/>
              <a:t>What this means for your child:</a:t>
            </a:r>
          </a:p>
        </p:txBody>
      </p:sp>
      <p:sp>
        <p:nvSpPr>
          <p:cNvPr id="6" name="Content Placeholder 5">
            <a:extLst>
              <a:ext uri="{FF2B5EF4-FFF2-40B4-BE49-F238E27FC236}">
                <a16:creationId xmlns:a16="http://schemas.microsoft.com/office/drawing/2014/main" id="{8C0D906A-F02B-3C2A-F200-9E321D4927FE}"/>
              </a:ext>
            </a:extLst>
          </p:cNvPr>
          <p:cNvSpPr>
            <a:spLocks noGrp="1"/>
          </p:cNvSpPr>
          <p:nvPr>
            <p:ph idx="1"/>
          </p:nvPr>
        </p:nvSpPr>
        <p:spPr/>
        <p:txBody>
          <a:bodyPr>
            <a:normAutofit/>
          </a:bodyPr>
          <a:lstStyle/>
          <a:p>
            <a:r>
              <a:rPr lang="en-GB"/>
              <a:t>Fortnightly revision sessions throughout the year: a chance to create revision resources and plan their revision with guidance from teachers.</a:t>
            </a:r>
          </a:p>
          <a:p>
            <a:endParaRPr lang="en-GB"/>
          </a:p>
          <a:p>
            <a:r>
              <a:rPr lang="en-GB"/>
              <a:t>There will be consistent knowledge reviews and teaching of revision strategies in the lesson.</a:t>
            </a:r>
          </a:p>
          <a:p>
            <a:endParaRPr lang="en-GB"/>
          </a:p>
          <a:p>
            <a:r>
              <a:rPr lang="en-GB"/>
              <a:t>Elevate session on 7</a:t>
            </a:r>
            <a:r>
              <a:rPr lang="en-GB" baseline="30000"/>
              <a:t>th</a:t>
            </a:r>
            <a:r>
              <a:rPr lang="en-GB"/>
              <a:t> October: targeted sessions delivered by Elevate (external company that specialise in exam preparation and revision).</a:t>
            </a:r>
          </a:p>
        </p:txBody>
      </p:sp>
    </p:spTree>
    <p:extLst>
      <p:ext uri="{BB962C8B-B14F-4D97-AF65-F5344CB8AC3E}">
        <p14:creationId xmlns:p14="http://schemas.microsoft.com/office/powerpoint/2010/main" val="71735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9512" y="260648"/>
            <a:ext cx="6444208" cy="993775"/>
          </a:xfrm>
        </p:spPr>
        <p:txBody>
          <a:bodyPr>
            <a:normAutofit fontScale="90000"/>
          </a:bodyPr>
          <a:lstStyle/>
          <a:p>
            <a:r>
              <a:rPr lang="en-GB" altLang="en-US">
                <a:solidFill>
                  <a:schemeClr val="tx1"/>
                </a:solidFill>
                <a:latin typeface="Segoe UI Light" pitchFamily="34" charset="0"/>
              </a:rPr>
              <a:t>English qualifications and assessment objectives</a:t>
            </a:r>
          </a:p>
        </p:txBody>
      </p:sp>
      <p:sp>
        <p:nvSpPr>
          <p:cNvPr id="4" name="TextBox 3"/>
          <p:cNvSpPr txBox="1"/>
          <p:nvPr/>
        </p:nvSpPr>
        <p:spPr>
          <a:xfrm>
            <a:off x="179512" y="1394294"/>
            <a:ext cx="8784976" cy="369332"/>
          </a:xfrm>
          <a:prstGeom prst="rect">
            <a:avLst/>
          </a:prstGeom>
          <a:noFill/>
        </p:spPr>
        <p:txBody>
          <a:bodyPr wrap="square" rtlCol="0">
            <a:spAutoFit/>
          </a:bodyPr>
          <a:lstStyle/>
          <a:p>
            <a:r>
              <a:rPr lang="en-GB"/>
              <a:t>There are two qualifications available in English- </a:t>
            </a:r>
            <a:r>
              <a:rPr lang="en-GB" b="1" u="sng"/>
              <a:t>English Language</a:t>
            </a:r>
            <a:r>
              <a:rPr lang="en-GB" b="1"/>
              <a:t> </a:t>
            </a:r>
            <a:r>
              <a:rPr lang="en-GB"/>
              <a:t>and English Literature.</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14" t="23478" r="35615" b="11880"/>
          <a:stretch/>
        </p:blipFill>
        <p:spPr bwMode="auto">
          <a:xfrm>
            <a:off x="395537" y="1903497"/>
            <a:ext cx="3600400" cy="47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48A96899-0589-1195-1E3B-C2F71B781404}"/>
              </a:ext>
            </a:extLst>
          </p:cNvPr>
          <p:cNvPicPr>
            <a:picLocks noChangeAspect="1"/>
          </p:cNvPicPr>
          <p:nvPr/>
        </p:nvPicPr>
        <p:blipFill rotWithShape="1">
          <a:blip r:embed="rId3"/>
          <a:srcRect l="29525" t="14004" r="35038" b="6602"/>
          <a:stretch/>
        </p:blipFill>
        <p:spPr>
          <a:xfrm>
            <a:off x="5068281" y="1903497"/>
            <a:ext cx="3752192" cy="4728698"/>
          </a:xfrm>
          <a:prstGeom prst="rect">
            <a:avLst/>
          </a:prstGeom>
        </p:spPr>
      </p:pic>
    </p:spTree>
    <p:extLst>
      <p:ext uri="{BB962C8B-B14F-4D97-AF65-F5344CB8AC3E}">
        <p14:creationId xmlns:p14="http://schemas.microsoft.com/office/powerpoint/2010/main" val="266039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A219-D7CA-43D3-D2EC-A564AFF09E70}"/>
              </a:ext>
            </a:extLst>
          </p:cNvPr>
          <p:cNvSpPr>
            <a:spLocks noGrp="1"/>
          </p:cNvSpPr>
          <p:nvPr>
            <p:ph type="title"/>
          </p:nvPr>
        </p:nvSpPr>
        <p:spPr/>
        <p:txBody>
          <a:bodyPr/>
          <a:lstStyle/>
          <a:p>
            <a:r>
              <a:rPr lang="en-GB"/>
              <a:t>Expectations for these lessons:</a:t>
            </a:r>
          </a:p>
        </p:txBody>
      </p:sp>
      <p:sp>
        <p:nvSpPr>
          <p:cNvPr id="6" name="Content Placeholder 5">
            <a:extLst>
              <a:ext uri="{FF2B5EF4-FFF2-40B4-BE49-F238E27FC236}">
                <a16:creationId xmlns:a16="http://schemas.microsoft.com/office/drawing/2014/main" id="{61F6DD9C-1A9C-D07B-1CA0-0449A727D8DE}"/>
              </a:ext>
            </a:extLst>
          </p:cNvPr>
          <p:cNvSpPr>
            <a:spLocks noGrp="1"/>
          </p:cNvSpPr>
          <p:nvPr>
            <p:ph idx="1"/>
          </p:nvPr>
        </p:nvSpPr>
        <p:spPr/>
        <p:txBody>
          <a:bodyPr/>
          <a:lstStyle/>
          <a:p>
            <a:r>
              <a:rPr lang="en-GB"/>
              <a:t>Students must take independence and look after their own revision resources and plans.</a:t>
            </a:r>
          </a:p>
          <a:p>
            <a:endParaRPr lang="en-GB"/>
          </a:p>
          <a:p>
            <a:r>
              <a:rPr lang="en-GB"/>
              <a:t>Students must take responsibility for bringing the expected resources and information with them.</a:t>
            </a:r>
          </a:p>
        </p:txBody>
      </p:sp>
    </p:spTree>
    <p:extLst>
      <p:ext uri="{BB962C8B-B14F-4D97-AF65-F5344CB8AC3E}">
        <p14:creationId xmlns:p14="http://schemas.microsoft.com/office/powerpoint/2010/main" val="2929640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9389-37C9-7DD9-2690-D1EA0126DAA4}"/>
              </a:ext>
            </a:extLst>
          </p:cNvPr>
          <p:cNvSpPr>
            <a:spLocks noGrp="1"/>
          </p:cNvSpPr>
          <p:nvPr>
            <p:ph type="title"/>
          </p:nvPr>
        </p:nvSpPr>
        <p:spPr/>
        <p:txBody>
          <a:bodyPr/>
          <a:lstStyle/>
          <a:p>
            <a:r>
              <a:rPr lang="en-GB"/>
              <a:t>What students may think:</a:t>
            </a:r>
          </a:p>
        </p:txBody>
      </p:sp>
      <p:sp>
        <p:nvSpPr>
          <p:cNvPr id="6" name="Content Placeholder 5">
            <a:extLst>
              <a:ext uri="{FF2B5EF4-FFF2-40B4-BE49-F238E27FC236}">
                <a16:creationId xmlns:a16="http://schemas.microsoft.com/office/drawing/2014/main" id="{62D3D3D4-F7E3-91F7-8F0E-15E1777475AE}"/>
              </a:ext>
            </a:extLst>
          </p:cNvPr>
          <p:cNvSpPr>
            <a:spLocks noGrp="1"/>
          </p:cNvSpPr>
          <p:nvPr>
            <p:ph idx="1"/>
          </p:nvPr>
        </p:nvSpPr>
        <p:spPr/>
        <p:txBody>
          <a:bodyPr/>
          <a:lstStyle/>
          <a:p>
            <a:pPr marL="0" indent="0">
              <a:buNone/>
            </a:pPr>
            <a:r>
              <a:rPr lang="en-GB"/>
              <a:t>It’s common to have beliefs such as ‘I can’t do it’ or ‘I am going to fail’.</a:t>
            </a:r>
          </a:p>
          <a:p>
            <a:pPr marL="0" indent="0">
              <a:buNone/>
            </a:pPr>
            <a:endParaRPr lang="en-GB"/>
          </a:p>
          <a:p>
            <a:pPr marL="0" indent="0">
              <a:buNone/>
            </a:pPr>
            <a:r>
              <a:rPr lang="en-GB"/>
              <a:t>These are just beliefs and not fact!</a:t>
            </a:r>
          </a:p>
          <a:p>
            <a:pPr marL="0" indent="0">
              <a:buNone/>
            </a:pPr>
            <a:endParaRPr lang="en-GB"/>
          </a:p>
          <a:p>
            <a:pPr marL="0" indent="0">
              <a:buNone/>
            </a:pPr>
            <a:r>
              <a:rPr lang="en-GB"/>
              <a:t>Let’s change that…</a:t>
            </a:r>
          </a:p>
          <a:p>
            <a:pPr marL="0" indent="0">
              <a:buNone/>
            </a:pPr>
            <a:endParaRPr lang="en-GB"/>
          </a:p>
          <a:p>
            <a:pPr marL="0" indent="0">
              <a:buNone/>
            </a:pPr>
            <a:endParaRPr lang="en-GB"/>
          </a:p>
        </p:txBody>
      </p:sp>
    </p:spTree>
    <p:extLst>
      <p:ext uri="{BB962C8B-B14F-4D97-AF65-F5344CB8AC3E}">
        <p14:creationId xmlns:p14="http://schemas.microsoft.com/office/powerpoint/2010/main" val="785079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67034-F360-48AD-D21C-157B266EC76C}"/>
              </a:ext>
            </a:extLst>
          </p:cNvPr>
          <p:cNvSpPr>
            <a:spLocks noGrp="1"/>
          </p:cNvSpPr>
          <p:nvPr>
            <p:ph type="title"/>
          </p:nvPr>
        </p:nvSpPr>
        <p:spPr>
          <a:xfrm>
            <a:off x="2671634" y="1907556"/>
            <a:ext cx="3800733" cy="1302062"/>
          </a:xfrm>
        </p:spPr>
        <p:txBody>
          <a:bodyPr anchor="b">
            <a:normAutofit/>
          </a:bodyPr>
          <a:lstStyle/>
          <a:p>
            <a:r>
              <a:rPr lang="en-GB" sz="3300"/>
              <a:t>We need to reinforce a new belief:</a:t>
            </a:r>
          </a:p>
        </p:txBody>
      </p:sp>
      <p:sp>
        <p:nvSpPr>
          <p:cNvPr id="5" name="Content Placeholder 4">
            <a:extLst>
              <a:ext uri="{FF2B5EF4-FFF2-40B4-BE49-F238E27FC236}">
                <a16:creationId xmlns:a16="http://schemas.microsoft.com/office/drawing/2014/main" id="{C965DB7D-5157-E3A0-3003-0FA74C35141C}"/>
              </a:ext>
            </a:extLst>
          </p:cNvPr>
          <p:cNvSpPr>
            <a:spLocks noGrp="1"/>
          </p:cNvSpPr>
          <p:nvPr>
            <p:ph type="body" idx="1"/>
          </p:nvPr>
        </p:nvSpPr>
        <p:spPr>
          <a:xfrm>
            <a:off x="2438204" y="3495590"/>
            <a:ext cx="4267593" cy="1152144"/>
          </a:xfrm>
        </p:spPr>
        <p:txBody>
          <a:bodyPr>
            <a:normAutofit/>
          </a:bodyPr>
          <a:lstStyle/>
          <a:p>
            <a:r>
              <a:rPr lang="en-GB" sz="2100"/>
              <a:t>Results are </a:t>
            </a:r>
            <a:r>
              <a:rPr lang="en-GB" sz="2100" b="1"/>
              <a:t>controllable</a:t>
            </a:r>
            <a:r>
              <a:rPr lang="en-GB" sz="2100"/>
              <a:t> for you and are a reflection of </a:t>
            </a:r>
            <a:r>
              <a:rPr lang="en-GB" sz="2100" b="1"/>
              <a:t>your input</a:t>
            </a:r>
          </a:p>
        </p:txBody>
      </p:sp>
    </p:spTree>
    <p:extLst>
      <p:ext uri="{BB962C8B-B14F-4D97-AF65-F5344CB8AC3E}">
        <p14:creationId xmlns:p14="http://schemas.microsoft.com/office/powerpoint/2010/main" val="2527507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E76C-12E1-4B38-AB8B-26637567AB3D}"/>
              </a:ext>
            </a:extLst>
          </p:cNvPr>
          <p:cNvSpPr>
            <a:spLocks noGrp="1"/>
          </p:cNvSpPr>
          <p:nvPr>
            <p:ph type="title"/>
          </p:nvPr>
        </p:nvSpPr>
        <p:spPr>
          <a:xfrm>
            <a:off x="404622" y="1131094"/>
            <a:ext cx="7886700" cy="541528"/>
          </a:xfrm>
        </p:spPr>
        <p:txBody>
          <a:bodyPr>
            <a:normAutofit fontScale="90000"/>
          </a:bodyPr>
          <a:lstStyle/>
          <a:p>
            <a:r>
              <a:rPr lang="en-GB"/>
              <a:t>Exam Planner</a:t>
            </a:r>
          </a:p>
        </p:txBody>
      </p:sp>
      <p:pic>
        <p:nvPicPr>
          <p:cNvPr id="7" name="Picture 6">
            <a:extLst>
              <a:ext uri="{FF2B5EF4-FFF2-40B4-BE49-F238E27FC236}">
                <a16:creationId xmlns:a16="http://schemas.microsoft.com/office/drawing/2014/main" id="{21FD5D5B-E81D-07D2-5F43-33E89B48973F}"/>
              </a:ext>
            </a:extLst>
          </p:cNvPr>
          <p:cNvPicPr>
            <a:picLocks noChangeAspect="1"/>
          </p:cNvPicPr>
          <p:nvPr/>
        </p:nvPicPr>
        <p:blipFill>
          <a:blip r:embed="rId3"/>
          <a:stretch>
            <a:fillRect/>
          </a:stretch>
        </p:blipFill>
        <p:spPr>
          <a:xfrm>
            <a:off x="2937288" y="1744232"/>
            <a:ext cx="3269425" cy="3982674"/>
          </a:xfrm>
          <a:prstGeom prst="rect">
            <a:avLst/>
          </a:prstGeom>
        </p:spPr>
      </p:pic>
      <p:grpSp>
        <p:nvGrpSpPr>
          <p:cNvPr id="11" name="Group 10">
            <a:extLst>
              <a:ext uri="{FF2B5EF4-FFF2-40B4-BE49-F238E27FC236}">
                <a16:creationId xmlns:a16="http://schemas.microsoft.com/office/drawing/2014/main" id="{D7477A4C-A94A-D683-BFC3-BFB0F2944F94}"/>
              </a:ext>
            </a:extLst>
          </p:cNvPr>
          <p:cNvGrpSpPr/>
          <p:nvPr/>
        </p:nvGrpSpPr>
        <p:grpSpPr>
          <a:xfrm>
            <a:off x="722671" y="1874889"/>
            <a:ext cx="2418736" cy="715581"/>
            <a:chOff x="963561" y="1356852"/>
            <a:chExt cx="3224981" cy="954107"/>
          </a:xfrm>
        </p:grpSpPr>
        <p:sp>
          <p:nvSpPr>
            <p:cNvPr id="8" name="TextBox 7">
              <a:extLst>
                <a:ext uri="{FF2B5EF4-FFF2-40B4-BE49-F238E27FC236}">
                  <a16:creationId xmlns:a16="http://schemas.microsoft.com/office/drawing/2014/main" id="{818BBE63-57CF-5A6D-6F1B-E03641E9105F}"/>
                </a:ext>
              </a:extLst>
            </p:cNvPr>
            <p:cNvSpPr txBox="1"/>
            <p:nvPr/>
          </p:nvSpPr>
          <p:spPr>
            <a:xfrm>
              <a:off x="963561" y="1356852"/>
              <a:ext cx="2379406" cy="95410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defTabSz="685800"/>
              <a:r>
                <a:rPr lang="en-GB" sz="1350">
                  <a:solidFill>
                    <a:prstClr val="white"/>
                  </a:solidFill>
                  <a:latin typeface="Avenir Next LT Pro"/>
                </a:rPr>
                <a:t>Decide on the first subject you would like to focus on</a:t>
              </a:r>
            </a:p>
          </p:txBody>
        </p:sp>
        <p:cxnSp>
          <p:nvCxnSpPr>
            <p:cNvPr id="10" name="Straight Arrow Connector 9">
              <a:extLst>
                <a:ext uri="{FF2B5EF4-FFF2-40B4-BE49-F238E27FC236}">
                  <a16:creationId xmlns:a16="http://schemas.microsoft.com/office/drawing/2014/main" id="{CAC0F2DF-CAD7-2B2A-459F-327742FDF9BE}"/>
                </a:ext>
              </a:extLst>
            </p:cNvPr>
            <p:cNvCxnSpPr/>
            <p:nvPr/>
          </p:nvCxnSpPr>
          <p:spPr>
            <a:xfrm flipV="1">
              <a:off x="3234813" y="1818517"/>
              <a:ext cx="953729" cy="246257"/>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2" name="Group 11">
            <a:extLst>
              <a:ext uri="{FF2B5EF4-FFF2-40B4-BE49-F238E27FC236}">
                <a16:creationId xmlns:a16="http://schemas.microsoft.com/office/drawing/2014/main" id="{6B3BF53F-3A04-D45A-8FD1-2B629A084777}"/>
              </a:ext>
            </a:extLst>
          </p:cNvPr>
          <p:cNvGrpSpPr/>
          <p:nvPr/>
        </p:nvGrpSpPr>
        <p:grpSpPr>
          <a:xfrm>
            <a:off x="604683" y="2913635"/>
            <a:ext cx="2997611" cy="1131079"/>
            <a:chOff x="191728" y="1356852"/>
            <a:chExt cx="3996814" cy="1508104"/>
          </a:xfrm>
        </p:grpSpPr>
        <p:sp>
          <p:nvSpPr>
            <p:cNvPr id="13" name="TextBox 12">
              <a:extLst>
                <a:ext uri="{FF2B5EF4-FFF2-40B4-BE49-F238E27FC236}">
                  <a16:creationId xmlns:a16="http://schemas.microsoft.com/office/drawing/2014/main" id="{FABACBC0-F4AA-5BF7-9012-000023C2FEB4}"/>
                </a:ext>
              </a:extLst>
            </p:cNvPr>
            <p:cNvSpPr txBox="1"/>
            <p:nvPr/>
          </p:nvSpPr>
          <p:spPr>
            <a:xfrm>
              <a:off x="191728" y="1356852"/>
              <a:ext cx="3392129" cy="150810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defTabSz="685800"/>
              <a:r>
                <a:rPr lang="en-GB" sz="1350">
                  <a:solidFill>
                    <a:prstClr val="white"/>
                  </a:solidFill>
                  <a:latin typeface="Avenir Next LT Pro"/>
                </a:rPr>
                <a:t>Now decide on your goal, for example:</a:t>
              </a:r>
            </a:p>
            <a:p>
              <a:pPr marL="214313" indent="-214313" defTabSz="685800">
                <a:buFontTx/>
                <a:buChar char="-"/>
              </a:pPr>
              <a:r>
                <a:rPr lang="en-GB" sz="1350">
                  <a:solidFill>
                    <a:prstClr val="white"/>
                  </a:solidFill>
                  <a:latin typeface="Avenir Next LT Pro"/>
                </a:rPr>
                <a:t>Improve your mark by 10%</a:t>
              </a:r>
            </a:p>
            <a:p>
              <a:pPr marL="214313" indent="-214313" defTabSz="685800">
                <a:buFontTx/>
                <a:buChar char="-"/>
              </a:pPr>
              <a:r>
                <a:rPr lang="en-GB" sz="1350">
                  <a:solidFill>
                    <a:prstClr val="white"/>
                  </a:solidFill>
                  <a:latin typeface="Avenir Next LT Pro"/>
                </a:rPr>
                <a:t>Be able to answer all questions in the paper</a:t>
              </a:r>
            </a:p>
          </p:txBody>
        </p:sp>
        <p:cxnSp>
          <p:nvCxnSpPr>
            <p:cNvPr id="14" name="Straight Arrow Connector 13">
              <a:extLst>
                <a:ext uri="{FF2B5EF4-FFF2-40B4-BE49-F238E27FC236}">
                  <a16:creationId xmlns:a16="http://schemas.microsoft.com/office/drawing/2014/main" id="{C65E141A-D45A-3529-6D65-8018E125376A}"/>
                </a:ext>
              </a:extLst>
            </p:cNvPr>
            <p:cNvCxnSpPr/>
            <p:nvPr/>
          </p:nvCxnSpPr>
          <p:spPr>
            <a:xfrm flipV="1">
              <a:off x="3234813" y="1818517"/>
              <a:ext cx="953729" cy="246257"/>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5" name="Group 14">
            <a:extLst>
              <a:ext uri="{FF2B5EF4-FFF2-40B4-BE49-F238E27FC236}">
                <a16:creationId xmlns:a16="http://schemas.microsoft.com/office/drawing/2014/main" id="{E0A6C8A4-FD85-F4D2-8574-808A03B2611E}"/>
              </a:ext>
            </a:extLst>
          </p:cNvPr>
          <p:cNvGrpSpPr/>
          <p:nvPr/>
        </p:nvGrpSpPr>
        <p:grpSpPr>
          <a:xfrm>
            <a:off x="4572000" y="1320892"/>
            <a:ext cx="4149385" cy="1962076"/>
            <a:chOff x="-2002732" y="1356852"/>
            <a:chExt cx="5532513" cy="2616101"/>
          </a:xfrm>
        </p:grpSpPr>
        <p:sp>
          <p:nvSpPr>
            <p:cNvPr id="16" name="TextBox 15">
              <a:extLst>
                <a:ext uri="{FF2B5EF4-FFF2-40B4-BE49-F238E27FC236}">
                  <a16:creationId xmlns:a16="http://schemas.microsoft.com/office/drawing/2014/main" id="{F517A768-3747-E581-E26E-E6F9AEC08081}"/>
                </a:ext>
              </a:extLst>
            </p:cNvPr>
            <p:cNvSpPr txBox="1"/>
            <p:nvPr/>
          </p:nvSpPr>
          <p:spPr>
            <a:xfrm>
              <a:off x="963561" y="1356852"/>
              <a:ext cx="2566220" cy="261610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defTabSz="685800"/>
              <a:r>
                <a:rPr lang="en-GB" sz="1350">
                  <a:solidFill>
                    <a:prstClr val="white"/>
                  </a:solidFill>
                  <a:latin typeface="Avenir Next LT Pro"/>
                </a:rPr>
                <a:t>What tasks will you need to complete?</a:t>
              </a:r>
            </a:p>
            <a:p>
              <a:pPr algn="ctr" defTabSz="685800"/>
              <a:endParaRPr lang="en-GB" sz="1350">
                <a:solidFill>
                  <a:prstClr val="white"/>
                </a:solidFill>
                <a:latin typeface="Avenir Next LT Pro"/>
              </a:endParaRPr>
            </a:p>
            <a:p>
              <a:pPr algn="ctr" defTabSz="685800"/>
              <a:r>
                <a:rPr lang="en-GB" sz="1350">
                  <a:solidFill>
                    <a:prstClr val="white"/>
                  </a:solidFill>
                  <a:latin typeface="Avenir Next LT Pro"/>
                </a:rPr>
                <a:t>Which tasks do you already do that work?</a:t>
              </a:r>
            </a:p>
            <a:p>
              <a:pPr algn="ctr" defTabSz="685800"/>
              <a:endParaRPr lang="en-GB" sz="1350">
                <a:solidFill>
                  <a:prstClr val="white"/>
                </a:solidFill>
                <a:latin typeface="Avenir Next LT Pro"/>
              </a:endParaRPr>
            </a:p>
            <a:p>
              <a:pPr algn="ctr" defTabSz="685800"/>
              <a:r>
                <a:rPr lang="en-GB" sz="1350">
                  <a:solidFill>
                    <a:prstClr val="white"/>
                  </a:solidFill>
                  <a:latin typeface="Avenir Next LT Pro"/>
                </a:rPr>
                <a:t>Which tasks do you not do and will now commit to doing?</a:t>
              </a:r>
            </a:p>
          </p:txBody>
        </p:sp>
        <p:cxnSp>
          <p:nvCxnSpPr>
            <p:cNvPr id="17" name="Straight Arrow Connector 16">
              <a:extLst>
                <a:ext uri="{FF2B5EF4-FFF2-40B4-BE49-F238E27FC236}">
                  <a16:creationId xmlns:a16="http://schemas.microsoft.com/office/drawing/2014/main" id="{6F7A7C80-351E-977A-31CD-31B1F6DC6276}"/>
                </a:ext>
              </a:extLst>
            </p:cNvPr>
            <p:cNvCxnSpPr>
              <a:cxnSpLocks/>
            </p:cNvCxnSpPr>
            <p:nvPr/>
          </p:nvCxnSpPr>
          <p:spPr>
            <a:xfrm flipH="1">
              <a:off x="-2002732" y="2281535"/>
              <a:ext cx="3153105" cy="521902"/>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0" name="Group 19">
            <a:extLst>
              <a:ext uri="{FF2B5EF4-FFF2-40B4-BE49-F238E27FC236}">
                <a16:creationId xmlns:a16="http://schemas.microsoft.com/office/drawing/2014/main" id="{0A485A2F-9DC0-649A-D9BD-E17C792073CB}"/>
              </a:ext>
            </a:extLst>
          </p:cNvPr>
          <p:cNvGrpSpPr/>
          <p:nvPr/>
        </p:nvGrpSpPr>
        <p:grpSpPr>
          <a:xfrm>
            <a:off x="5574890" y="3733726"/>
            <a:ext cx="3347883" cy="1962076"/>
            <a:chOff x="-652320" y="1763153"/>
            <a:chExt cx="4463844" cy="2616101"/>
          </a:xfrm>
        </p:grpSpPr>
        <p:sp>
          <p:nvSpPr>
            <p:cNvPr id="21" name="TextBox 20">
              <a:extLst>
                <a:ext uri="{FF2B5EF4-FFF2-40B4-BE49-F238E27FC236}">
                  <a16:creationId xmlns:a16="http://schemas.microsoft.com/office/drawing/2014/main" id="{B5F20917-EEBE-98E1-1E26-82F7A43861F4}"/>
                </a:ext>
              </a:extLst>
            </p:cNvPr>
            <p:cNvSpPr txBox="1"/>
            <p:nvPr/>
          </p:nvSpPr>
          <p:spPr>
            <a:xfrm>
              <a:off x="550605" y="1763153"/>
              <a:ext cx="3260919" cy="261610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defTabSz="685800"/>
              <a:r>
                <a:rPr lang="en-GB" sz="1350">
                  <a:solidFill>
                    <a:prstClr val="white"/>
                  </a:solidFill>
                  <a:latin typeface="Avenir Next LT Pro"/>
                </a:rPr>
                <a:t>What is the deadline for each task?</a:t>
              </a:r>
            </a:p>
            <a:p>
              <a:pPr algn="ctr" defTabSz="685800"/>
              <a:r>
                <a:rPr lang="en-GB" sz="1350">
                  <a:solidFill>
                    <a:prstClr val="white"/>
                  </a:solidFill>
                  <a:latin typeface="Avenir Next LT Pro"/>
                </a:rPr>
                <a:t>What order will they need to be completed in?</a:t>
              </a:r>
            </a:p>
            <a:p>
              <a:pPr algn="ctr" defTabSz="685800"/>
              <a:endParaRPr lang="en-GB" sz="1350">
                <a:solidFill>
                  <a:prstClr val="white"/>
                </a:solidFill>
                <a:latin typeface="Avenir Next LT Pro"/>
              </a:endParaRPr>
            </a:p>
            <a:p>
              <a:pPr algn="ctr" defTabSz="685800"/>
              <a:r>
                <a:rPr lang="en-GB" sz="1350">
                  <a:solidFill>
                    <a:prstClr val="white"/>
                  </a:solidFill>
                  <a:latin typeface="Avenir Next LT Pro"/>
                </a:rPr>
                <a:t>For example, revision flash cards will need to be created early on and before completing practice papers</a:t>
              </a:r>
            </a:p>
          </p:txBody>
        </p:sp>
        <p:cxnSp>
          <p:nvCxnSpPr>
            <p:cNvPr id="22" name="Straight Arrow Connector 21">
              <a:extLst>
                <a:ext uri="{FF2B5EF4-FFF2-40B4-BE49-F238E27FC236}">
                  <a16:creationId xmlns:a16="http://schemas.microsoft.com/office/drawing/2014/main" id="{5552E27B-C87D-3D34-9C12-E0F00F85996F}"/>
                </a:ext>
              </a:extLst>
            </p:cNvPr>
            <p:cNvCxnSpPr>
              <a:cxnSpLocks/>
            </p:cNvCxnSpPr>
            <p:nvPr/>
          </p:nvCxnSpPr>
          <p:spPr>
            <a:xfrm flipH="1" flipV="1">
              <a:off x="-652320" y="1763153"/>
              <a:ext cx="1802693" cy="518382"/>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5E946666-E209-A713-C9DF-EE4361D4260A}"/>
              </a:ext>
            </a:extLst>
          </p:cNvPr>
          <p:cNvGrpSpPr/>
          <p:nvPr/>
        </p:nvGrpSpPr>
        <p:grpSpPr>
          <a:xfrm>
            <a:off x="1348206" y="4695685"/>
            <a:ext cx="4603258" cy="715581"/>
            <a:chOff x="963561" y="1356852"/>
            <a:chExt cx="4823728" cy="1437226"/>
          </a:xfrm>
        </p:grpSpPr>
        <p:sp>
          <p:nvSpPr>
            <p:cNvPr id="25" name="TextBox 24">
              <a:extLst>
                <a:ext uri="{FF2B5EF4-FFF2-40B4-BE49-F238E27FC236}">
                  <a16:creationId xmlns:a16="http://schemas.microsoft.com/office/drawing/2014/main" id="{1C68BD6B-62D9-4960-722E-957ED46BCCBB}"/>
                </a:ext>
              </a:extLst>
            </p:cNvPr>
            <p:cNvSpPr txBox="1"/>
            <p:nvPr/>
          </p:nvSpPr>
          <p:spPr>
            <a:xfrm>
              <a:off x="963561" y="1356852"/>
              <a:ext cx="2379407" cy="14372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defTabSz="685800"/>
              <a:r>
                <a:rPr lang="en-GB" sz="1350">
                  <a:solidFill>
                    <a:prstClr val="white"/>
                  </a:solidFill>
                  <a:latin typeface="Avenir Next LT Pro"/>
                </a:rPr>
                <a:t>Status: tick this box when you feel confident that you have completed the task</a:t>
              </a:r>
            </a:p>
          </p:txBody>
        </p:sp>
        <p:cxnSp>
          <p:nvCxnSpPr>
            <p:cNvPr id="26" name="Straight Arrow Connector 25">
              <a:extLst>
                <a:ext uri="{FF2B5EF4-FFF2-40B4-BE49-F238E27FC236}">
                  <a16:creationId xmlns:a16="http://schemas.microsoft.com/office/drawing/2014/main" id="{D03490B1-B20D-BEDC-5137-4EA3E97B863E}"/>
                </a:ext>
              </a:extLst>
            </p:cNvPr>
            <p:cNvCxnSpPr>
              <a:cxnSpLocks/>
            </p:cNvCxnSpPr>
            <p:nvPr/>
          </p:nvCxnSpPr>
          <p:spPr>
            <a:xfrm>
              <a:off x="3234813" y="2064775"/>
              <a:ext cx="2552476" cy="26185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6192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1" y="687350"/>
            <a:ext cx="9143999" cy="1636958"/>
          </a:xfrm>
          <a:prstGeom prst="rect">
            <a:avLst/>
          </a:prstGeom>
          <a:noFill/>
          <a:ln>
            <a:noFill/>
          </a:ln>
        </p:spPr>
      </p:pic>
      <p:pic>
        <p:nvPicPr>
          <p:cNvPr id="66" name="Google Shape;66;p14"/>
          <p:cNvPicPr preferRelativeResize="0"/>
          <p:nvPr/>
        </p:nvPicPr>
        <p:blipFill rotWithShape="1">
          <a:blip r:embed="rId4">
            <a:alphaModFix/>
          </a:blip>
          <a:srcRect/>
          <a:stretch/>
        </p:blipFill>
        <p:spPr>
          <a:xfrm>
            <a:off x="7906876" y="5246551"/>
            <a:ext cx="908125" cy="533775"/>
          </a:xfrm>
          <a:prstGeom prst="rect">
            <a:avLst/>
          </a:prstGeom>
          <a:noFill/>
          <a:ln>
            <a:noFill/>
          </a:ln>
        </p:spPr>
      </p:pic>
      <p:sp>
        <p:nvSpPr>
          <p:cNvPr id="67" name="Google Shape;67;p14"/>
          <p:cNvSpPr txBox="1"/>
          <p:nvPr/>
        </p:nvSpPr>
        <p:spPr>
          <a:xfrm>
            <a:off x="3527550" y="2275775"/>
            <a:ext cx="2088900" cy="400079"/>
          </a:xfrm>
          <a:prstGeom prst="rect">
            <a:avLst/>
          </a:prstGeom>
          <a:noFill/>
          <a:ln>
            <a:noFill/>
          </a:ln>
        </p:spPr>
        <p:txBody>
          <a:bodyPr spcFirstLastPara="1" wrap="square" lIns="91425" tIns="91425" rIns="91425" bIns="91425" anchor="t" anchorCtr="0">
            <a:spAutoFit/>
          </a:bodyPr>
          <a:lstStyle/>
          <a:p>
            <a:pPr algn="ctr" defTabSz="914378">
              <a:buClr>
                <a:srgbClr val="000000"/>
              </a:buClr>
            </a:pPr>
            <a:endParaRPr sz="1400" kern="0">
              <a:solidFill>
                <a:srgbClr val="FFFFFF"/>
              </a:solidFill>
              <a:latin typeface="Muli"/>
              <a:ea typeface="Muli"/>
              <a:cs typeface="Muli"/>
              <a:sym typeface="Muli"/>
            </a:endParaRPr>
          </a:p>
        </p:txBody>
      </p:sp>
      <p:sp>
        <p:nvSpPr>
          <p:cNvPr id="68" name="Google Shape;68;p14"/>
          <p:cNvSpPr txBox="1"/>
          <p:nvPr/>
        </p:nvSpPr>
        <p:spPr>
          <a:xfrm>
            <a:off x="1860150" y="2827600"/>
            <a:ext cx="5423700" cy="1785074"/>
          </a:xfrm>
          <a:prstGeom prst="rect">
            <a:avLst/>
          </a:prstGeom>
          <a:noFill/>
          <a:ln>
            <a:noFill/>
          </a:ln>
        </p:spPr>
        <p:txBody>
          <a:bodyPr spcFirstLastPara="1" wrap="square" lIns="91425" tIns="91425" rIns="91425" bIns="91425" anchor="t" anchorCtr="0">
            <a:spAutoFit/>
          </a:bodyPr>
          <a:lstStyle/>
          <a:p>
            <a:pPr algn="ctr" defTabSz="914378">
              <a:buClr>
                <a:srgbClr val="000000"/>
              </a:buClr>
            </a:pPr>
            <a:r>
              <a:rPr lang="en" sz="5200" b="1" kern="0">
                <a:solidFill>
                  <a:srgbClr val="666666"/>
                </a:solidFill>
                <a:latin typeface="Muli"/>
                <a:ea typeface="Muli"/>
                <a:cs typeface="Muli"/>
                <a:sym typeface="Muli"/>
              </a:rPr>
              <a:t>Connect your</a:t>
            </a:r>
            <a:endParaRPr sz="5200" b="1" kern="0">
              <a:solidFill>
                <a:srgbClr val="666666"/>
              </a:solidFill>
              <a:latin typeface="Muli"/>
              <a:ea typeface="Muli"/>
              <a:cs typeface="Muli"/>
              <a:sym typeface="Muli"/>
            </a:endParaRPr>
          </a:p>
          <a:p>
            <a:pPr algn="ctr" defTabSz="914378">
              <a:buClr>
                <a:srgbClr val="000000"/>
              </a:buClr>
            </a:pPr>
            <a:r>
              <a:rPr lang="en" sz="5200" b="1" kern="0">
                <a:solidFill>
                  <a:srgbClr val="666666"/>
                </a:solidFill>
                <a:latin typeface="Muli"/>
                <a:ea typeface="Muli"/>
                <a:cs typeface="Muli"/>
                <a:sym typeface="Muli"/>
              </a:rPr>
              <a:t>parent account</a:t>
            </a:r>
            <a:endParaRPr sz="5200" b="1" kern="0">
              <a:solidFill>
                <a:srgbClr val="666666"/>
              </a:solidFill>
              <a:latin typeface="Muli"/>
              <a:ea typeface="Muli"/>
              <a:cs typeface="Muli"/>
              <a:sym typeface="Muli"/>
            </a:endParaRPr>
          </a:p>
        </p:txBody>
      </p:sp>
      <p:pic>
        <p:nvPicPr>
          <p:cNvPr id="69" name="Google Shape;69;p14"/>
          <p:cNvPicPr preferRelativeResize="0"/>
          <p:nvPr/>
        </p:nvPicPr>
        <p:blipFill>
          <a:blip r:embed="rId5">
            <a:alphaModFix/>
          </a:blip>
          <a:stretch>
            <a:fillRect/>
          </a:stretch>
        </p:blipFill>
        <p:spPr>
          <a:xfrm>
            <a:off x="223976" y="980826"/>
            <a:ext cx="3235925" cy="628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AF8FD"/>
        </a:solidFill>
        <a:effectLst/>
      </p:bgPr>
    </p:bg>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3">
            <a:alphaModFix/>
          </a:blip>
          <a:srcRect/>
          <a:stretch/>
        </p:blipFill>
        <p:spPr>
          <a:xfrm>
            <a:off x="7906876" y="5246551"/>
            <a:ext cx="908125" cy="533775"/>
          </a:xfrm>
          <a:prstGeom prst="rect">
            <a:avLst/>
          </a:prstGeom>
          <a:noFill/>
          <a:ln>
            <a:noFill/>
          </a:ln>
        </p:spPr>
      </p:pic>
      <p:pic>
        <p:nvPicPr>
          <p:cNvPr id="75" name="Google Shape;75;p15"/>
          <p:cNvPicPr preferRelativeResize="0"/>
          <p:nvPr/>
        </p:nvPicPr>
        <p:blipFill rotWithShape="1">
          <a:blip r:embed="rId4">
            <a:alphaModFix/>
          </a:blip>
          <a:srcRect l="31461" t="32767" r="32301" b="18275"/>
          <a:stretch/>
        </p:blipFill>
        <p:spPr>
          <a:xfrm>
            <a:off x="2802901" y="2995876"/>
            <a:ext cx="3508825" cy="2165675"/>
          </a:xfrm>
          <a:prstGeom prst="rect">
            <a:avLst/>
          </a:prstGeom>
          <a:noFill/>
          <a:ln w="9525" cap="flat" cmpd="sng">
            <a:solidFill>
              <a:schemeClr val="lt1"/>
            </a:solidFill>
            <a:prstDash val="solid"/>
            <a:round/>
            <a:headEnd type="none" w="sm" len="sm"/>
            <a:tailEnd type="none" w="sm" len="sm"/>
          </a:ln>
        </p:spPr>
      </p:pic>
      <p:sp>
        <p:nvSpPr>
          <p:cNvPr id="76" name="Google Shape;76;p15"/>
          <p:cNvSpPr txBox="1"/>
          <p:nvPr/>
        </p:nvSpPr>
        <p:spPr>
          <a:xfrm>
            <a:off x="0" y="1556377"/>
            <a:ext cx="9144000" cy="1107965"/>
          </a:xfrm>
          <a:prstGeom prst="rect">
            <a:avLst/>
          </a:prstGeom>
          <a:noFill/>
          <a:ln>
            <a:noFill/>
          </a:ln>
        </p:spPr>
        <p:txBody>
          <a:bodyPr spcFirstLastPara="1" wrap="square" lIns="91425" tIns="91425" rIns="91425" bIns="91425" anchor="t" anchorCtr="0">
            <a:spAutoFit/>
          </a:bodyPr>
          <a:lstStyle/>
          <a:p>
            <a:pPr algn="ctr" defTabSz="914378">
              <a:buClr>
                <a:srgbClr val="000000"/>
              </a:buClr>
            </a:pPr>
            <a:r>
              <a:rPr lang="en" sz="3200" b="1" kern="0">
                <a:solidFill>
                  <a:srgbClr val="666666"/>
                </a:solidFill>
                <a:latin typeface="Muli"/>
                <a:ea typeface="Muli"/>
                <a:cs typeface="Muli"/>
                <a:sym typeface="Muli"/>
              </a:rPr>
              <a:t>Create a parent account</a:t>
            </a:r>
            <a:endParaRPr sz="3200" b="1" kern="0">
              <a:solidFill>
                <a:srgbClr val="666666"/>
              </a:solidFill>
              <a:latin typeface="Muli"/>
              <a:ea typeface="Muli"/>
              <a:cs typeface="Muli"/>
              <a:sym typeface="Muli"/>
            </a:endParaRPr>
          </a:p>
          <a:p>
            <a:pPr algn="ctr" defTabSz="914378">
              <a:buClr>
                <a:srgbClr val="000000"/>
              </a:buClr>
            </a:pPr>
            <a:endParaRPr sz="1400" b="1" kern="0">
              <a:solidFill>
                <a:srgbClr val="666666"/>
              </a:solidFill>
              <a:latin typeface="Muli"/>
              <a:ea typeface="Muli"/>
              <a:cs typeface="Muli"/>
              <a:sym typeface="Muli"/>
            </a:endParaRPr>
          </a:p>
          <a:p>
            <a:pPr algn="ctr" defTabSz="914378">
              <a:buClr>
                <a:srgbClr val="000000"/>
              </a:buClr>
            </a:pPr>
            <a:r>
              <a:rPr lang="en" sz="1400" b="1" u="sng" kern="0">
                <a:solidFill>
                  <a:srgbClr val="666666"/>
                </a:solidFill>
                <a:latin typeface="Muli"/>
                <a:ea typeface="Muli"/>
                <a:cs typeface="Muli"/>
                <a:sym typeface="Muli"/>
                <a:hlinkClick r:id="rId5">
                  <a:extLst>
                    <a:ext uri="{A12FA001-AC4F-418D-AE19-62706E023703}">
                      <ahyp:hlinkClr xmlns:ahyp="http://schemas.microsoft.com/office/drawing/2018/hyperlinkcolor" val="tx"/>
                    </a:ext>
                  </a:extLst>
                </a:hlinkClick>
              </a:rPr>
              <a:t>https://app.senecalearning.com/sign-up-parent</a:t>
            </a:r>
            <a:endParaRPr sz="1400" b="1" kern="0">
              <a:solidFill>
                <a:srgbClr val="666666"/>
              </a:solidFill>
              <a:latin typeface="Muli"/>
              <a:ea typeface="Muli"/>
              <a:cs typeface="Muli"/>
              <a:sym typeface="Mul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AF8FD"/>
        </a:solidFill>
        <a:effectLst/>
      </p:bgPr>
    </p:bg>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a:alphaModFix/>
          </a:blip>
          <a:srcRect/>
          <a:stretch/>
        </p:blipFill>
        <p:spPr>
          <a:xfrm>
            <a:off x="7906876" y="5246551"/>
            <a:ext cx="908125" cy="533775"/>
          </a:xfrm>
          <a:prstGeom prst="rect">
            <a:avLst/>
          </a:prstGeom>
          <a:noFill/>
          <a:ln>
            <a:noFill/>
          </a:ln>
        </p:spPr>
      </p:pic>
      <p:pic>
        <p:nvPicPr>
          <p:cNvPr id="82" name="Google Shape;82;p16"/>
          <p:cNvPicPr preferRelativeResize="0"/>
          <p:nvPr/>
        </p:nvPicPr>
        <p:blipFill rotWithShape="1">
          <a:blip r:embed="rId4">
            <a:alphaModFix/>
          </a:blip>
          <a:srcRect l="4009" t="2643" r="3174" b="4272"/>
          <a:stretch/>
        </p:blipFill>
        <p:spPr>
          <a:xfrm>
            <a:off x="970401" y="2464850"/>
            <a:ext cx="2967400" cy="3019476"/>
          </a:xfrm>
          <a:prstGeom prst="rect">
            <a:avLst/>
          </a:prstGeom>
          <a:noFill/>
          <a:ln>
            <a:noFill/>
          </a:ln>
        </p:spPr>
      </p:pic>
      <p:pic>
        <p:nvPicPr>
          <p:cNvPr id="83" name="Google Shape;83;p16"/>
          <p:cNvPicPr preferRelativeResize="0"/>
          <p:nvPr/>
        </p:nvPicPr>
        <p:blipFill rotWithShape="1">
          <a:blip r:embed="rId5">
            <a:alphaModFix/>
          </a:blip>
          <a:srcRect l="2250" t="3561" r="1963" b="2954"/>
          <a:stretch/>
        </p:blipFill>
        <p:spPr>
          <a:xfrm>
            <a:off x="4874876" y="2402375"/>
            <a:ext cx="3102749" cy="1499325"/>
          </a:xfrm>
          <a:prstGeom prst="rect">
            <a:avLst/>
          </a:prstGeom>
          <a:noFill/>
          <a:ln>
            <a:noFill/>
          </a:ln>
        </p:spPr>
      </p:pic>
      <p:sp>
        <p:nvSpPr>
          <p:cNvPr id="84" name="Google Shape;84;p16"/>
          <p:cNvSpPr txBox="1"/>
          <p:nvPr/>
        </p:nvSpPr>
        <p:spPr>
          <a:xfrm>
            <a:off x="0" y="1403976"/>
            <a:ext cx="9144000" cy="677078"/>
          </a:xfrm>
          <a:prstGeom prst="rect">
            <a:avLst/>
          </a:prstGeom>
          <a:noFill/>
          <a:ln>
            <a:noFill/>
          </a:ln>
        </p:spPr>
        <p:txBody>
          <a:bodyPr spcFirstLastPara="1" wrap="square" lIns="91425" tIns="91425" rIns="91425" bIns="91425" anchor="t" anchorCtr="0">
            <a:spAutoFit/>
          </a:bodyPr>
          <a:lstStyle/>
          <a:p>
            <a:pPr algn="ctr" defTabSz="914378">
              <a:buClr>
                <a:srgbClr val="000000"/>
              </a:buClr>
            </a:pPr>
            <a:r>
              <a:rPr lang="en" sz="3200" b="1" kern="0">
                <a:solidFill>
                  <a:srgbClr val="666666"/>
                </a:solidFill>
                <a:latin typeface="Muli"/>
                <a:ea typeface="Muli"/>
                <a:cs typeface="Muli"/>
                <a:sym typeface="Muli"/>
              </a:rPr>
              <a:t>Tell us about yourself</a:t>
            </a:r>
            <a:endParaRPr sz="3200" b="1" kern="0">
              <a:solidFill>
                <a:srgbClr val="666666"/>
              </a:solidFill>
              <a:latin typeface="Muli"/>
              <a:ea typeface="Muli"/>
              <a:cs typeface="Muli"/>
              <a:sym typeface="Mul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AF8FD"/>
        </a:solidFill>
        <a:effectLst/>
      </p:bgPr>
    </p:bg>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3">
            <a:alphaModFix/>
          </a:blip>
          <a:srcRect/>
          <a:stretch/>
        </p:blipFill>
        <p:spPr>
          <a:xfrm>
            <a:off x="7906876" y="5246551"/>
            <a:ext cx="908125" cy="533775"/>
          </a:xfrm>
          <a:prstGeom prst="rect">
            <a:avLst/>
          </a:prstGeom>
          <a:noFill/>
          <a:ln>
            <a:noFill/>
          </a:ln>
        </p:spPr>
      </p:pic>
      <p:pic>
        <p:nvPicPr>
          <p:cNvPr id="90" name="Google Shape;90;p17"/>
          <p:cNvPicPr preferRelativeResize="0"/>
          <p:nvPr/>
        </p:nvPicPr>
        <p:blipFill>
          <a:blip r:embed="rId4">
            <a:alphaModFix/>
          </a:blip>
          <a:stretch>
            <a:fillRect/>
          </a:stretch>
        </p:blipFill>
        <p:spPr>
          <a:xfrm>
            <a:off x="1793376" y="2418450"/>
            <a:ext cx="3225175" cy="2630700"/>
          </a:xfrm>
          <a:prstGeom prst="rect">
            <a:avLst/>
          </a:prstGeom>
          <a:noFill/>
          <a:ln w="9525" cap="flat" cmpd="sng">
            <a:solidFill>
              <a:schemeClr val="lt1"/>
            </a:solidFill>
            <a:prstDash val="solid"/>
            <a:round/>
            <a:headEnd type="none" w="sm" len="sm"/>
            <a:tailEnd type="none" w="sm" len="sm"/>
          </a:ln>
        </p:spPr>
      </p:pic>
      <p:sp>
        <p:nvSpPr>
          <p:cNvPr id="91" name="Google Shape;91;p17"/>
          <p:cNvSpPr txBox="1"/>
          <p:nvPr/>
        </p:nvSpPr>
        <p:spPr>
          <a:xfrm>
            <a:off x="0" y="1403976"/>
            <a:ext cx="9144000" cy="677078"/>
          </a:xfrm>
          <a:prstGeom prst="rect">
            <a:avLst/>
          </a:prstGeom>
          <a:noFill/>
          <a:ln>
            <a:noFill/>
          </a:ln>
        </p:spPr>
        <p:txBody>
          <a:bodyPr spcFirstLastPara="1" wrap="square" lIns="91425" tIns="91425" rIns="91425" bIns="91425" anchor="t" anchorCtr="0">
            <a:spAutoFit/>
          </a:bodyPr>
          <a:lstStyle/>
          <a:p>
            <a:pPr algn="ctr" defTabSz="914378">
              <a:buClr>
                <a:srgbClr val="000000"/>
              </a:buClr>
            </a:pPr>
            <a:r>
              <a:rPr lang="en" sz="3200" b="1" kern="0">
                <a:solidFill>
                  <a:srgbClr val="666666"/>
                </a:solidFill>
                <a:latin typeface="Muli"/>
                <a:ea typeface="Muli"/>
                <a:cs typeface="Muli"/>
                <a:sym typeface="Muli"/>
              </a:rPr>
              <a:t>Accept the connection</a:t>
            </a:r>
            <a:endParaRPr sz="3200" b="1" kern="0">
              <a:solidFill>
                <a:srgbClr val="666666"/>
              </a:solidFill>
              <a:latin typeface="Muli"/>
              <a:ea typeface="Muli"/>
              <a:cs typeface="Muli"/>
              <a:sym typeface="Muli"/>
            </a:endParaRPr>
          </a:p>
        </p:txBody>
      </p:sp>
      <p:sp>
        <p:nvSpPr>
          <p:cNvPr id="92" name="Google Shape;92;p17"/>
          <p:cNvSpPr txBox="1"/>
          <p:nvPr/>
        </p:nvSpPr>
        <p:spPr>
          <a:xfrm>
            <a:off x="5445375" y="3617551"/>
            <a:ext cx="2461500" cy="1292631"/>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defTabSz="914378">
              <a:buClr>
                <a:srgbClr val="000000"/>
              </a:buClr>
            </a:pPr>
            <a:r>
              <a:rPr lang="en" sz="900" kern="0">
                <a:solidFill>
                  <a:srgbClr val="666666"/>
                </a:solidFill>
                <a:latin typeface="Muli"/>
                <a:ea typeface="Muli"/>
                <a:cs typeface="Muli"/>
                <a:sym typeface="Muli"/>
              </a:rPr>
              <a:t>Please note:</a:t>
            </a:r>
            <a:endParaRPr sz="900" kern="0">
              <a:solidFill>
                <a:srgbClr val="666666"/>
              </a:solidFill>
              <a:latin typeface="Muli"/>
              <a:ea typeface="Muli"/>
              <a:cs typeface="Muli"/>
              <a:sym typeface="Muli"/>
            </a:endParaRPr>
          </a:p>
          <a:p>
            <a:pPr defTabSz="914378">
              <a:buClr>
                <a:srgbClr val="000000"/>
              </a:buClr>
            </a:pPr>
            <a:endParaRPr sz="900" kern="0">
              <a:solidFill>
                <a:srgbClr val="666666"/>
              </a:solidFill>
              <a:latin typeface="Muli"/>
              <a:ea typeface="Muli"/>
              <a:cs typeface="Muli"/>
              <a:sym typeface="Muli"/>
            </a:endParaRPr>
          </a:p>
          <a:p>
            <a:pPr defTabSz="914378">
              <a:buClr>
                <a:srgbClr val="000000"/>
              </a:buClr>
            </a:pPr>
            <a:r>
              <a:rPr lang="en" sz="900" kern="0">
                <a:solidFill>
                  <a:srgbClr val="666666"/>
                </a:solidFill>
                <a:latin typeface="Muli"/>
                <a:ea typeface="Muli"/>
                <a:cs typeface="Muli"/>
                <a:sym typeface="Muli"/>
              </a:rPr>
              <a:t>You will only be asked to automatically connected to your child if the email you used to sign up for Seneca is the email connected to your child's account in the school MIS system. Otherwise, skip to the last slide for instructions on how to connect to your child manually.</a:t>
            </a:r>
            <a:endParaRPr sz="900" kern="0">
              <a:solidFill>
                <a:srgbClr val="666666"/>
              </a:solidFill>
              <a:latin typeface="Muli"/>
              <a:ea typeface="Muli"/>
              <a:cs typeface="Muli"/>
              <a:sym typeface="Mul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AF8FD"/>
        </a:solidFill>
        <a:effectLst/>
      </p:bgPr>
    </p:bg>
    <p:spTree>
      <p:nvGrpSpPr>
        <p:cNvPr id="1" name="Shape 96"/>
        <p:cNvGrpSpPr/>
        <p:nvPr/>
      </p:nvGrpSpPr>
      <p:grpSpPr>
        <a:xfrm>
          <a:off x="0" y="0"/>
          <a:ext cx="0" cy="0"/>
          <a:chOff x="0" y="0"/>
          <a:chExt cx="0" cy="0"/>
        </a:xfrm>
      </p:grpSpPr>
      <p:pic>
        <p:nvPicPr>
          <p:cNvPr id="97" name="Google Shape;97;p18"/>
          <p:cNvPicPr preferRelativeResize="0"/>
          <p:nvPr/>
        </p:nvPicPr>
        <p:blipFill rotWithShape="1">
          <a:blip r:embed="rId3">
            <a:alphaModFix/>
          </a:blip>
          <a:srcRect/>
          <a:stretch/>
        </p:blipFill>
        <p:spPr>
          <a:xfrm>
            <a:off x="7906876" y="5246551"/>
            <a:ext cx="908125" cy="533775"/>
          </a:xfrm>
          <a:prstGeom prst="rect">
            <a:avLst/>
          </a:prstGeom>
          <a:noFill/>
          <a:ln>
            <a:noFill/>
          </a:ln>
        </p:spPr>
      </p:pic>
      <p:sp>
        <p:nvSpPr>
          <p:cNvPr id="98" name="Google Shape;98;p18"/>
          <p:cNvSpPr txBox="1"/>
          <p:nvPr/>
        </p:nvSpPr>
        <p:spPr>
          <a:xfrm>
            <a:off x="0" y="1245700"/>
            <a:ext cx="9144000" cy="677078"/>
          </a:xfrm>
          <a:prstGeom prst="rect">
            <a:avLst/>
          </a:prstGeom>
          <a:noFill/>
          <a:ln>
            <a:noFill/>
          </a:ln>
        </p:spPr>
        <p:txBody>
          <a:bodyPr spcFirstLastPara="1" wrap="square" lIns="91425" tIns="91425" rIns="91425" bIns="91425" anchor="t" anchorCtr="0">
            <a:spAutoFit/>
          </a:bodyPr>
          <a:lstStyle/>
          <a:p>
            <a:pPr algn="ctr" defTabSz="914378">
              <a:buClr>
                <a:srgbClr val="000000"/>
              </a:buClr>
            </a:pPr>
            <a:r>
              <a:rPr lang="en" sz="3200" b="1" kern="0">
                <a:solidFill>
                  <a:srgbClr val="595959"/>
                </a:solidFill>
                <a:latin typeface="Muli"/>
                <a:ea typeface="Muli"/>
                <a:cs typeface="Muli"/>
                <a:sym typeface="Muli"/>
              </a:rPr>
              <a:t>You are connected!</a:t>
            </a:r>
            <a:endParaRPr sz="3200" b="1" kern="0">
              <a:solidFill>
                <a:srgbClr val="595959"/>
              </a:solidFill>
              <a:latin typeface="Muli"/>
              <a:ea typeface="Muli"/>
              <a:cs typeface="Muli"/>
              <a:sym typeface="Muli"/>
            </a:endParaRPr>
          </a:p>
        </p:txBody>
      </p:sp>
      <p:pic>
        <p:nvPicPr>
          <p:cNvPr id="99" name="Google Shape;99;p18"/>
          <p:cNvPicPr preferRelativeResize="0"/>
          <p:nvPr/>
        </p:nvPicPr>
        <p:blipFill>
          <a:blip r:embed="rId4">
            <a:alphaModFix/>
          </a:blip>
          <a:stretch>
            <a:fillRect/>
          </a:stretch>
        </p:blipFill>
        <p:spPr>
          <a:xfrm>
            <a:off x="198725" y="2416501"/>
            <a:ext cx="4164837" cy="2205971"/>
          </a:xfrm>
          <a:prstGeom prst="rect">
            <a:avLst/>
          </a:prstGeom>
          <a:noFill/>
          <a:ln>
            <a:noFill/>
          </a:ln>
        </p:spPr>
      </p:pic>
      <p:pic>
        <p:nvPicPr>
          <p:cNvPr id="100" name="Google Shape;100;p18"/>
          <p:cNvPicPr preferRelativeResize="0"/>
          <p:nvPr/>
        </p:nvPicPr>
        <p:blipFill>
          <a:blip r:embed="rId5">
            <a:alphaModFix/>
          </a:blip>
          <a:stretch>
            <a:fillRect/>
          </a:stretch>
        </p:blipFill>
        <p:spPr>
          <a:xfrm>
            <a:off x="4469651" y="2846201"/>
            <a:ext cx="4504450" cy="1722425"/>
          </a:xfrm>
          <a:prstGeom prst="rect">
            <a:avLst/>
          </a:prstGeom>
          <a:noFill/>
          <a:ln>
            <a:noFill/>
          </a:ln>
        </p:spPr>
      </p:pic>
      <p:pic>
        <p:nvPicPr>
          <p:cNvPr id="101" name="Google Shape;101;p18"/>
          <p:cNvPicPr preferRelativeResize="0"/>
          <p:nvPr/>
        </p:nvPicPr>
        <p:blipFill rotWithShape="1">
          <a:blip r:embed="rId6">
            <a:alphaModFix/>
          </a:blip>
          <a:srcRect l="7995"/>
          <a:stretch/>
        </p:blipFill>
        <p:spPr>
          <a:xfrm>
            <a:off x="4510226" y="2416501"/>
            <a:ext cx="1977075" cy="397225"/>
          </a:xfrm>
          <a:prstGeom prst="rect">
            <a:avLst/>
          </a:prstGeom>
          <a:noFill/>
          <a:ln>
            <a:noFill/>
          </a:ln>
        </p:spPr>
      </p:pic>
      <p:pic>
        <p:nvPicPr>
          <p:cNvPr id="102" name="Google Shape;102;p18"/>
          <p:cNvPicPr preferRelativeResize="0"/>
          <p:nvPr/>
        </p:nvPicPr>
        <p:blipFill>
          <a:blip r:embed="rId7">
            <a:alphaModFix/>
          </a:blip>
          <a:stretch>
            <a:fillRect/>
          </a:stretch>
        </p:blipFill>
        <p:spPr>
          <a:xfrm>
            <a:off x="7007626" y="2416500"/>
            <a:ext cx="1807374" cy="397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AF8FD"/>
        </a:solidFill>
        <a:effectLst/>
      </p:bgPr>
    </p:bg>
    <p:spTree>
      <p:nvGrpSpPr>
        <p:cNvPr id="1" name="Shape 106"/>
        <p:cNvGrpSpPr/>
        <p:nvPr/>
      </p:nvGrpSpPr>
      <p:grpSpPr>
        <a:xfrm>
          <a:off x="0" y="0"/>
          <a:ext cx="0" cy="0"/>
          <a:chOff x="0" y="0"/>
          <a:chExt cx="0" cy="0"/>
        </a:xfrm>
      </p:grpSpPr>
      <p:pic>
        <p:nvPicPr>
          <p:cNvPr id="107" name="Google Shape;107;p19"/>
          <p:cNvPicPr preferRelativeResize="0"/>
          <p:nvPr/>
        </p:nvPicPr>
        <p:blipFill rotWithShape="1">
          <a:blip r:embed="rId3">
            <a:alphaModFix/>
          </a:blip>
          <a:srcRect/>
          <a:stretch/>
        </p:blipFill>
        <p:spPr>
          <a:xfrm>
            <a:off x="7906876" y="5246551"/>
            <a:ext cx="908125" cy="533775"/>
          </a:xfrm>
          <a:prstGeom prst="rect">
            <a:avLst/>
          </a:prstGeom>
          <a:noFill/>
          <a:ln>
            <a:noFill/>
          </a:ln>
        </p:spPr>
      </p:pic>
      <p:sp>
        <p:nvSpPr>
          <p:cNvPr id="108" name="Google Shape;108;p19"/>
          <p:cNvSpPr txBox="1"/>
          <p:nvPr/>
        </p:nvSpPr>
        <p:spPr>
          <a:xfrm>
            <a:off x="0" y="1403976"/>
            <a:ext cx="9144000" cy="677078"/>
          </a:xfrm>
          <a:prstGeom prst="rect">
            <a:avLst/>
          </a:prstGeom>
          <a:noFill/>
          <a:ln>
            <a:noFill/>
          </a:ln>
        </p:spPr>
        <p:txBody>
          <a:bodyPr spcFirstLastPara="1" wrap="square" lIns="91425" tIns="91425" rIns="91425" bIns="91425" anchor="t" anchorCtr="0">
            <a:spAutoFit/>
          </a:bodyPr>
          <a:lstStyle/>
          <a:p>
            <a:pPr algn="ctr" defTabSz="914378">
              <a:buClr>
                <a:srgbClr val="000000"/>
              </a:buClr>
            </a:pPr>
            <a:r>
              <a:rPr lang="en" sz="3200" b="1" kern="0">
                <a:solidFill>
                  <a:srgbClr val="666666"/>
                </a:solidFill>
                <a:latin typeface="Muli"/>
                <a:ea typeface="Muli"/>
                <a:cs typeface="Muli"/>
                <a:sym typeface="Muli"/>
              </a:rPr>
              <a:t>Connect your child’s account manually </a:t>
            </a:r>
            <a:endParaRPr sz="3200" b="1" kern="0">
              <a:solidFill>
                <a:srgbClr val="666666"/>
              </a:solidFill>
              <a:latin typeface="Muli"/>
              <a:ea typeface="Muli"/>
              <a:cs typeface="Muli"/>
              <a:sym typeface="Muli"/>
            </a:endParaRPr>
          </a:p>
        </p:txBody>
      </p:sp>
      <p:pic>
        <p:nvPicPr>
          <p:cNvPr id="109" name="Google Shape;109;p19"/>
          <p:cNvPicPr preferRelativeResize="0"/>
          <p:nvPr/>
        </p:nvPicPr>
        <p:blipFill>
          <a:blip r:embed="rId4">
            <a:alphaModFix/>
          </a:blip>
          <a:stretch>
            <a:fillRect/>
          </a:stretch>
        </p:blipFill>
        <p:spPr>
          <a:xfrm>
            <a:off x="4718076" y="2277576"/>
            <a:ext cx="3243187" cy="2968975"/>
          </a:xfrm>
          <a:prstGeom prst="rect">
            <a:avLst/>
          </a:prstGeom>
          <a:noFill/>
          <a:ln w="9525" cap="flat" cmpd="sng">
            <a:solidFill>
              <a:schemeClr val="lt1"/>
            </a:solidFill>
            <a:prstDash val="solid"/>
            <a:round/>
            <a:headEnd type="none" w="sm" len="sm"/>
            <a:tailEnd type="none" w="sm" len="sm"/>
          </a:ln>
        </p:spPr>
      </p:pic>
      <p:sp>
        <p:nvSpPr>
          <p:cNvPr id="110" name="Google Shape;110;p19"/>
          <p:cNvSpPr txBox="1"/>
          <p:nvPr/>
        </p:nvSpPr>
        <p:spPr>
          <a:xfrm>
            <a:off x="839300" y="2277575"/>
            <a:ext cx="3732600" cy="2631459"/>
          </a:xfrm>
          <a:prstGeom prst="rect">
            <a:avLst/>
          </a:prstGeom>
          <a:noFill/>
          <a:ln>
            <a:noFill/>
          </a:ln>
        </p:spPr>
        <p:txBody>
          <a:bodyPr spcFirstLastPara="1" wrap="square" lIns="91425" tIns="91425" rIns="91425" bIns="91425" anchor="t" anchorCtr="0">
            <a:spAutoFit/>
          </a:bodyPr>
          <a:lstStyle/>
          <a:p>
            <a:pPr defTabSz="914378">
              <a:buClr>
                <a:srgbClr val="000000"/>
              </a:buClr>
            </a:pPr>
            <a:r>
              <a:rPr lang="en" sz="1400" kern="0">
                <a:solidFill>
                  <a:srgbClr val="666666"/>
                </a:solidFill>
                <a:latin typeface="Muli"/>
                <a:ea typeface="Muli"/>
                <a:cs typeface="Muli"/>
                <a:sym typeface="Muli"/>
              </a:rPr>
              <a:t>Use one of these 2 options to manually connect your child:</a:t>
            </a:r>
            <a:endParaRPr sz="1400" kern="0">
              <a:solidFill>
                <a:srgbClr val="666666"/>
              </a:solidFill>
              <a:latin typeface="Muli"/>
              <a:ea typeface="Muli"/>
              <a:cs typeface="Muli"/>
              <a:sym typeface="Muli"/>
            </a:endParaRPr>
          </a:p>
          <a:p>
            <a:pPr defTabSz="914378">
              <a:buClr>
                <a:srgbClr val="000000"/>
              </a:buClr>
            </a:pPr>
            <a:endParaRPr sz="1400" kern="0">
              <a:solidFill>
                <a:srgbClr val="666666"/>
              </a:solidFill>
              <a:latin typeface="Muli"/>
              <a:ea typeface="Muli"/>
              <a:cs typeface="Muli"/>
              <a:sym typeface="Muli"/>
            </a:endParaRPr>
          </a:p>
          <a:p>
            <a:pPr marL="457189" indent="-311142" defTabSz="914378">
              <a:buClr>
                <a:srgbClr val="666666"/>
              </a:buClr>
              <a:buSzPts val="1300"/>
              <a:buFont typeface="Muli"/>
              <a:buAutoNum type="arabicPeriod"/>
            </a:pPr>
            <a:r>
              <a:rPr lang="en" sz="1300" b="1" kern="0">
                <a:solidFill>
                  <a:srgbClr val="666666"/>
                </a:solidFill>
                <a:latin typeface="Muli"/>
                <a:ea typeface="Muli"/>
                <a:cs typeface="Muli"/>
                <a:sym typeface="Muli"/>
              </a:rPr>
              <a:t>From the parent account</a:t>
            </a:r>
            <a:endParaRPr sz="1300" b="1" kern="0">
              <a:solidFill>
                <a:srgbClr val="666666"/>
              </a:solidFill>
              <a:latin typeface="Muli"/>
              <a:ea typeface="Muli"/>
              <a:cs typeface="Muli"/>
              <a:sym typeface="Muli"/>
            </a:endParaRPr>
          </a:p>
          <a:p>
            <a:pPr marL="914378" lvl="1" indent="-311142" defTabSz="914378">
              <a:buClr>
                <a:srgbClr val="666666"/>
              </a:buClr>
              <a:buSzPts val="1300"/>
              <a:buFont typeface="Muli"/>
              <a:buChar char="○"/>
            </a:pPr>
            <a:r>
              <a:rPr lang="en" sz="1300" kern="0">
                <a:solidFill>
                  <a:srgbClr val="666666"/>
                </a:solidFill>
                <a:latin typeface="Muli"/>
                <a:ea typeface="Muli"/>
                <a:cs typeface="Muli"/>
                <a:sym typeface="Muli"/>
              </a:rPr>
              <a:t>Click “Add a child”</a:t>
            </a:r>
            <a:endParaRPr sz="1300" kern="0">
              <a:solidFill>
                <a:srgbClr val="666666"/>
              </a:solidFill>
              <a:latin typeface="Muli"/>
              <a:ea typeface="Muli"/>
              <a:cs typeface="Muli"/>
              <a:sym typeface="Muli"/>
            </a:endParaRPr>
          </a:p>
          <a:p>
            <a:pPr marL="914378" lvl="1" indent="-311142" defTabSz="914378">
              <a:buClr>
                <a:srgbClr val="666666"/>
              </a:buClr>
              <a:buSzPts val="1300"/>
              <a:buFont typeface="Muli"/>
              <a:buChar char="○"/>
            </a:pPr>
            <a:r>
              <a:rPr lang="en" sz="1300" kern="0">
                <a:solidFill>
                  <a:srgbClr val="666666"/>
                </a:solidFill>
                <a:latin typeface="Muli"/>
                <a:ea typeface="Muli"/>
                <a:cs typeface="Muli"/>
                <a:sym typeface="Muli"/>
              </a:rPr>
              <a:t>Copy and send the link to your child or ask your child to scan the QR code </a:t>
            </a:r>
            <a:endParaRPr sz="1300" kern="0">
              <a:solidFill>
                <a:srgbClr val="666666"/>
              </a:solidFill>
              <a:latin typeface="Muli"/>
              <a:ea typeface="Muli"/>
              <a:cs typeface="Muli"/>
              <a:sym typeface="Muli"/>
            </a:endParaRPr>
          </a:p>
          <a:p>
            <a:pPr marL="457189" defTabSz="914378">
              <a:buClr>
                <a:srgbClr val="000000"/>
              </a:buClr>
            </a:pPr>
            <a:endParaRPr sz="1300" kern="0">
              <a:solidFill>
                <a:srgbClr val="666666"/>
              </a:solidFill>
              <a:latin typeface="Muli"/>
              <a:ea typeface="Muli"/>
              <a:cs typeface="Muli"/>
              <a:sym typeface="Muli"/>
            </a:endParaRPr>
          </a:p>
          <a:p>
            <a:pPr marL="457189" indent="-311142" defTabSz="914378">
              <a:buClr>
                <a:srgbClr val="666666"/>
              </a:buClr>
              <a:buSzPts val="1300"/>
              <a:buFont typeface="Muli"/>
              <a:buAutoNum type="arabicPeriod"/>
            </a:pPr>
            <a:r>
              <a:rPr lang="en" sz="1300" b="1" kern="0">
                <a:solidFill>
                  <a:srgbClr val="666666"/>
                </a:solidFill>
                <a:latin typeface="Muli"/>
                <a:ea typeface="Muli"/>
                <a:cs typeface="Muli"/>
                <a:sym typeface="Muli"/>
              </a:rPr>
              <a:t>From the child account</a:t>
            </a:r>
            <a:endParaRPr sz="1300" b="1" kern="0">
              <a:solidFill>
                <a:srgbClr val="666666"/>
              </a:solidFill>
              <a:latin typeface="Muli"/>
              <a:ea typeface="Muli"/>
              <a:cs typeface="Muli"/>
              <a:sym typeface="Muli"/>
            </a:endParaRPr>
          </a:p>
          <a:p>
            <a:pPr marL="914378" lvl="1" indent="-311142" defTabSz="914378">
              <a:buClr>
                <a:srgbClr val="666666"/>
              </a:buClr>
              <a:buSzPts val="1300"/>
              <a:buFont typeface="Muli"/>
              <a:buChar char="○"/>
            </a:pPr>
            <a:r>
              <a:rPr lang="en" sz="1300" kern="0">
                <a:solidFill>
                  <a:srgbClr val="666666"/>
                </a:solidFill>
                <a:latin typeface="Muli"/>
                <a:ea typeface="Muli"/>
                <a:cs typeface="Muli"/>
                <a:sym typeface="Muli"/>
              </a:rPr>
              <a:t>Ask your child to add you as a parent by entering the email you used to sign up for Seneca as a parent.</a:t>
            </a:r>
            <a:endParaRPr sz="1300" kern="0">
              <a:solidFill>
                <a:srgbClr val="666666"/>
              </a:solidFill>
              <a:latin typeface="Muli"/>
              <a:ea typeface="Muli"/>
              <a:cs typeface="Muli"/>
              <a:sym typeface="Muli"/>
            </a:endParaRPr>
          </a:p>
        </p:txBody>
      </p:sp>
      <p:cxnSp>
        <p:nvCxnSpPr>
          <p:cNvPr id="111" name="Google Shape;111;p19"/>
          <p:cNvCxnSpPr/>
          <p:nvPr/>
        </p:nvCxnSpPr>
        <p:spPr>
          <a:xfrm rot="10800000" flipH="1">
            <a:off x="3462375" y="3096600"/>
            <a:ext cx="1030200" cy="69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9512" y="260648"/>
            <a:ext cx="6444208" cy="993775"/>
          </a:xfrm>
        </p:spPr>
        <p:txBody>
          <a:bodyPr>
            <a:normAutofit fontScale="90000"/>
          </a:bodyPr>
          <a:lstStyle/>
          <a:p>
            <a:r>
              <a:rPr lang="en-GB" altLang="en-US">
                <a:solidFill>
                  <a:schemeClr val="tx1"/>
                </a:solidFill>
                <a:latin typeface="Segoe UI Light" pitchFamily="34" charset="0"/>
              </a:rPr>
              <a:t>English qualifications and assessment objectives</a:t>
            </a:r>
          </a:p>
        </p:txBody>
      </p:sp>
      <p:sp>
        <p:nvSpPr>
          <p:cNvPr id="4" name="TextBox 3"/>
          <p:cNvSpPr txBox="1"/>
          <p:nvPr/>
        </p:nvSpPr>
        <p:spPr>
          <a:xfrm>
            <a:off x="167271" y="1310801"/>
            <a:ext cx="8784976" cy="646331"/>
          </a:xfrm>
          <a:prstGeom prst="rect">
            <a:avLst/>
          </a:prstGeom>
          <a:noFill/>
        </p:spPr>
        <p:txBody>
          <a:bodyPr wrap="square" rtlCol="0">
            <a:spAutoFit/>
          </a:bodyPr>
          <a:lstStyle/>
          <a:p>
            <a:r>
              <a:rPr lang="en-GB"/>
              <a:t>There are two qualifications available in English- English Language and </a:t>
            </a:r>
            <a:r>
              <a:rPr lang="en-GB" b="1" u="sng"/>
              <a:t>English Literature</a:t>
            </a:r>
            <a:r>
              <a:rPr lang="en-GB"/>
              <a:t>.</a:t>
            </a:r>
          </a:p>
          <a:p>
            <a:r>
              <a:rPr lang="en-GB"/>
              <a:t>We follow the AQA exam board.</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13" t="23478" r="25117" b="9052"/>
          <a:stretch/>
        </p:blipFill>
        <p:spPr bwMode="auto">
          <a:xfrm>
            <a:off x="1619672" y="1957132"/>
            <a:ext cx="6605752" cy="4935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836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5A38-A8B3-27AA-AD60-E0455AAC050F}"/>
              </a:ext>
            </a:extLst>
          </p:cNvPr>
          <p:cNvSpPr>
            <a:spLocks noGrp="1"/>
          </p:cNvSpPr>
          <p:nvPr>
            <p:ph type="title"/>
          </p:nvPr>
        </p:nvSpPr>
        <p:spPr/>
        <p:txBody>
          <a:bodyPr>
            <a:normAutofit/>
          </a:bodyPr>
          <a:lstStyle/>
          <a:p>
            <a:r>
              <a:rPr lang="en-GB" sz="4800"/>
              <a:t>Thank you</a:t>
            </a:r>
          </a:p>
        </p:txBody>
      </p:sp>
      <p:sp>
        <p:nvSpPr>
          <p:cNvPr id="3" name="Content Placeholder 2">
            <a:extLst>
              <a:ext uri="{FF2B5EF4-FFF2-40B4-BE49-F238E27FC236}">
                <a16:creationId xmlns:a16="http://schemas.microsoft.com/office/drawing/2014/main" id="{90D467DB-815A-4F6F-7D85-5921738C9692}"/>
              </a:ext>
            </a:extLst>
          </p:cNvPr>
          <p:cNvSpPr>
            <a:spLocks noGrp="1"/>
          </p:cNvSpPr>
          <p:nvPr>
            <p:ph idx="1"/>
          </p:nvPr>
        </p:nvSpPr>
        <p:spPr/>
        <p:txBody>
          <a:bodyPr vert="horz" lIns="91440" tIns="45720" rIns="91440" bIns="45720" rtlCol="0" anchor="t">
            <a:normAutofit/>
          </a:bodyPr>
          <a:lstStyle/>
          <a:p>
            <a:pPr marL="45720" indent="0">
              <a:buNone/>
            </a:pPr>
            <a:endParaRPr lang="en-GB" sz="2200" dirty="0">
              <a:cs typeface="Segoe UI Light"/>
            </a:endParaRPr>
          </a:p>
        </p:txBody>
      </p:sp>
    </p:spTree>
    <p:extLst>
      <p:ext uri="{BB962C8B-B14F-4D97-AF65-F5344CB8AC3E}">
        <p14:creationId xmlns:p14="http://schemas.microsoft.com/office/powerpoint/2010/main" val="1046707105"/>
      </p:ext>
    </p:extLst>
  </p:cSld>
  <p:clrMapOvr>
    <a:masterClrMapping/>
  </p:clrMapOvr>
  <mc:AlternateContent xmlns:mc="http://schemas.openxmlformats.org/markup-compatibility/2006">
    <mc:Choice xmlns:p14="http://schemas.microsoft.com/office/powerpoint/2010/main" Requires="p14">
      <p:transition spd="slow" p14:dur="2000" advTm="14103"/>
    </mc:Choice>
    <mc:Fallback>
      <p:transition spd="slow" advTm="141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9512" y="260648"/>
            <a:ext cx="6444208" cy="993775"/>
          </a:xfrm>
        </p:spPr>
        <p:txBody>
          <a:bodyPr>
            <a:normAutofit fontScale="90000"/>
          </a:bodyPr>
          <a:lstStyle/>
          <a:p>
            <a:r>
              <a:rPr lang="en-GB" altLang="en-US">
                <a:solidFill>
                  <a:schemeClr val="tx1"/>
                </a:solidFill>
                <a:latin typeface="Segoe UI Light" pitchFamily="34" charset="0"/>
              </a:rPr>
              <a:t>English qualifications and assessment objectives</a:t>
            </a:r>
          </a:p>
        </p:txBody>
      </p:sp>
      <p:sp>
        <p:nvSpPr>
          <p:cNvPr id="4" name="TextBox 3"/>
          <p:cNvSpPr txBox="1"/>
          <p:nvPr/>
        </p:nvSpPr>
        <p:spPr>
          <a:xfrm>
            <a:off x="179512" y="1394294"/>
            <a:ext cx="8784976" cy="646331"/>
          </a:xfrm>
          <a:prstGeom prst="rect">
            <a:avLst/>
          </a:prstGeom>
          <a:noFill/>
        </p:spPr>
        <p:txBody>
          <a:bodyPr wrap="square" rtlCol="0">
            <a:spAutoFit/>
          </a:bodyPr>
          <a:lstStyle/>
          <a:p>
            <a:r>
              <a:rPr lang="en-GB"/>
              <a:t>There are two qualifications available in English- English Language </a:t>
            </a:r>
            <a:r>
              <a:rPr lang="en-GB" b="1"/>
              <a:t>and </a:t>
            </a:r>
            <a:r>
              <a:rPr lang="en-GB" b="1" u="sng"/>
              <a:t>English Literature</a:t>
            </a:r>
            <a:r>
              <a:rPr lang="en-GB"/>
              <a:t>.</a:t>
            </a:r>
          </a:p>
          <a:p>
            <a:r>
              <a:rPr lang="en-GB"/>
              <a:t>We follow the AQA exam board.</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86" t="31250" r="24511" b="34375"/>
          <a:stretch/>
        </p:blipFill>
        <p:spPr bwMode="auto">
          <a:xfrm>
            <a:off x="164891" y="2636912"/>
            <a:ext cx="8790287" cy="326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l="34408" t="23960" r="34407" b="6321"/>
          <a:stretch/>
        </p:blipFill>
        <p:spPr>
          <a:xfrm>
            <a:off x="3851920" y="1744915"/>
            <a:ext cx="4032448" cy="5071109"/>
          </a:xfrm>
          <a:prstGeom prst="rect">
            <a:avLst/>
          </a:prstGeom>
        </p:spPr>
      </p:pic>
    </p:spTree>
    <p:extLst>
      <p:ext uri="{BB962C8B-B14F-4D97-AF65-F5344CB8AC3E}">
        <p14:creationId xmlns:p14="http://schemas.microsoft.com/office/powerpoint/2010/main" val="36955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95936" cy="1154097"/>
          </a:xfrm>
        </p:spPr>
        <p:txBody>
          <a:bodyPr>
            <a:normAutofit fontScale="90000"/>
          </a:bodyPr>
          <a:lstStyle/>
          <a:p>
            <a:r>
              <a:rPr lang="en-GB"/>
              <a:t>WHAT ARE WE DOING?</a:t>
            </a:r>
          </a:p>
        </p:txBody>
      </p:sp>
      <p:sp>
        <p:nvSpPr>
          <p:cNvPr id="3" name="TextBox 2"/>
          <p:cNvSpPr txBox="1"/>
          <p:nvPr/>
        </p:nvSpPr>
        <p:spPr>
          <a:xfrm>
            <a:off x="-1" y="1628800"/>
            <a:ext cx="4490009" cy="4154984"/>
          </a:xfrm>
          <a:prstGeom prst="rect">
            <a:avLst/>
          </a:prstGeom>
          <a:noFill/>
        </p:spPr>
        <p:txBody>
          <a:bodyPr wrap="square" rtlCol="0">
            <a:spAutoFit/>
          </a:bodyPr>
          <a:lstStyle/>
          <a:p>
            <a:pPr marL="285750" indent="-285750">
              <a:buFont typeface="Arial" panose="020B0604020202020204" pitchFamily="34" charset="0"/>
              <a:buChar char="•"/>
            </a:pPr>
            <a:r>
              <a:rPr lang="en-GB" sz="2400"/>
              <a:t>Alternating study between Language and Literature;</a:t>
            </a:r>
          </a:p>
          <a:p>
            <a:pPr marL="285750" indent="-285750">
              <a:buFont typeface="Arial" panose="020B0604020202020204" pitchFamily="34" charset="0"/>
              <a:buChar char="•"/>
            </a:pPr>
            <a:r>
              <a:rPr lang="en-GB" sz="2400"/>
              <a:t>2x Language practice papers in year 10 PLUS mocks;</a:t>
            </a:r>
          </a:p>
          <a:p>
            <a:pPr marL="285750" indent="-285750">
              <a:buFont typeface="Arial" panose="020B0604020202020204" pitchFamily="34" charset="0"/>
              <a:buChar char="•"/>
            </a:pPr>
            <a:r>
              <a:rPr lang="en-GB" sz="2400"/>
              <a:t>1x Language practice paper in year 11 PLUS mocks, </a:t>
            </a:r>
            <a:r>
              <a:rPr lang="en-GB" sz="2400" u="sng"/>
              <a:t>plus IL</a:t>
            </a:r>
            <a:r>
              <a:rPr lang="en-GB" sz="2400"/>
              <a:t>;</a:t>
            </a:r>
          </a:p>
          <a:p>
            <a:pPr marL="285750" indent="-285750">
              <a:buFont typeface="Arial" panose="020B0604020202020204" pitchFamily="34" charset="0"/>
              <a:buChar char="•"/>
            </a:pPr>
            <a:r>
              <a:rPr lang="en-GB" sz="2400"/>
              <a:t>End of unit assessments for Creative Writing and Literary Study units;</a:t>
            </a:r>
          </a:p>
          <a:p>
            <a:pPr marL="285750" indent="-285750">
              <a:buFont typeface="Arial" panose="020B0604020202020204" pitchFamily="34" charset="0"/>
              <a:buChar char="•"/>
            </a:pPr>
            <a:r>
              <a:rPr lang="en-GB" sz="2400"/>
              <a:t>1x open revision session per week.</a:t>
            </a:r>
          </a:p>
        </p:txBody>
      </p:sp>
      <p:pic>
        <p:nvPicPr>
          <p:cNvPr id="6" name="Picture 5">
            <a:extLst>
              <a:ext uri="{FF2B5EF4-FFF2-40B4-BE49-F238E27FC236}">
                <a16:creationId xmlns:a16="http://schemas.microsoft.com/office/drawing/2014/main" id="{8CA84B9C-F1DB-8CA3-115D-081EF11762C7}"/>
              </a:ext>
            </a:extLst>
          </p:cNvPr>
          <p:cNvPicPr>
            <a:picLocks noChangeAspect="1"/>
          </p:cNvPicPr>
          <p:nvPr/>
        </p:nvPicPr>
        <p:blipFill rotWithShape="1">
          <a:blip r:embed="rId2"/>
          <a:srcRect l="47971" t="19201" r="28738" b="17800"/>
          <a:stretch/>
        </p:blipFill>
        <p:spPr>
          <a:xfrm>
            <a:off x="4644008" y="26662"/>
            <a:ext cx="4490009" cy="6831338"/>
          </a:xfrm>
          <a:prstGeom prst="rect">
            <a:avLst/>
          </a:prstGeom>
        </p:spPr>
      </p:pic>
      <p:pic>
        <p:nvPicPr>
          <p:cNvPr id="5" name="Picture 4">
            <a:extLst>
              <a:ext uri="{FF2B5EF4-FFF2-40B4-BE49-F238E27FC236}">
                <a16:creationId xmlns:a16="http://schemas.microsoft.com/office/drawing/2014/main" id="{45933778-440C-B4F5-C719-958AD39B4A51}"/>
              </a:ext>
            </a:extLst>
          </p:cNvPr>
          <p:cNvPicPr>
            <a:picLocks noChangeAspect="1"/>
          </p:cNvPicPr>
          <p:nvPr/>
        </p:nvPicPr>
        <p:blipFill>
          <a:blip r:embed="rId3"/>
          <a:stretch>
            <a:fillRect/>
          </a:stretch>
        </p:blipFill>
        <p:spPr>
          <a:xfrm>
            <a:off x="4644008" y="117642"/>
            <a:ext cx="4420217" cy="6649378"/>
          </a:xfrm>
          <a:prstGeom prst="rect">
            <a:avLst/>
          </a:prstGeom>
        </p:spPr>
      </p:pic>
    </p:spTree>
    <p:extLst>
      <p:ext uri="{BB962C8B-B14F-4D97-AF65-F5344CB8AC3E}">
        <p14:creationId xmlns:p14="http://schemas.microsoft.com/office/powerpoint/2010/main" val="5672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54097"/>
          </a:xfrm>
        </p:spPr>
        <p:txBody>
          <a:bodyPr/>
          <a:lstStyle/>
          <a:p>
            <a:r>
              <a:rPr lang="en-GB"/>
              <a:t>WHAT CAN STUDENTS DO?</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9" t="42672" r="81098" b="14655"/>
          <a:stretch/>
        </p:blipFill>
        <p:spPr bwMode="auto">
          <a:xfrm>
            <a:off x="6834230" y="1189058"/>
            <a:ext cx="2207173" cy="312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ENAS42 - GCSE English Language AQA Complete Revision &amp; Practice - Grade 9-1 Course (with Online Edit"/>
          <p:cNvPicPr>
            <a:picLocks noChangeAspect="1" noChangeArrowheads="1"/>
          </p:cNvPicPr>
          <p:nvPr/>
        </p:nvPicPr>
        <p:blipFill rotWithShape="1">
          <a:blip r:embed="rId3">
            <a:extLst>
              <a:ext uri="{28A0092B-C50C-407E-A947-70E740481C1C}">
                <a14:useLocalDpi xmlns:a14="http://schemas.microsoft.com/office/drawing/2010/main" val="0"/>
              </a:ext>
            </a:extLst>
          </a:blip>
          <a:srcRect b="5283"/>
          <a:stretch/>
        </p:blipFill>
        <p:spPr bwMode="auto">
          <a:xfrm>
            <a:off x="4385958" y="1189058"/>
            <a:ext cx="2331868" cy="312157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4" t="20803" r="72901" b="66487"/>
          <a:stretch/>
        </p:blipFill>
        <p:spPr bwMode="auto">
          <a:xfrm>
            <a:off x="323528" y="5852459"/>
            <a:ext cx="3294993" cy="92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4332" r="78475" b="74892"/>
          <a:stretch/>
        </p:blipFill>
        <p:spPr bwMode="auto">
          <a:xfrm>
            <a:off x="570685" y="1512028"/>
            <a:ext cx="2800678" cy="78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5937" t="13577" r="74554" b="77802"/>
          <a:stretch/>
        </p:blipFill>
        <p:spPr bwMode="auto">
          <a:xfrm>
            <a:off x="570685" y="2429179"/>
            <a:ext cx="2800678" cy="69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16241" t="13592" r="69750" b="71190"/>
          <a:stretch/>
        </p:blipFill>
        <p:spPr bwMode="auto">
          <a:xfrm>
            <a:off x="1075504" y="4251276"/>
            <a:ext cx="1822709" cy="111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7960" t="14655" r="79281" b="78590"/>
          <a:stretch/>
        </p:blipFill>
        <p:spPr bwMode="auto">
          <a:xfrm>
            <a:off x="570685" y="3303905"/>
            <a:ext cx="2800678" cy="78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1861" t="40283" r="35780" b="55208"/>
          <a:stretch/>
        </p:blipFill>
        <p:spPr bwMode="auto">
          <a:xfrm>
            <a:off x="179512" y="5458194"/>
            <a:ext cx="1608083" cy="32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l="5046" t="15410" r="92530" b="80711"/>
          <a:stretch/>
        </p:blipFill>
        <p:spPr bwMode="auto">
          <a:xfrm>
            <a:off x="1866422" y="5466593"/>
            <a:ext cx="315310" cy="28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49574" y="4349880"/>
            <a:ext cx="4536504" cy="646331"/>
          </a:xfrm>
          <a:prstGeom prst="rect">
            <a:avLst/>
          </a:prstGeom>
          <a:solidFill>
            <a:schemeClr val="tx2"/>
          </a:solidFill>
        </p:spPr>
        <p:txBody>
          <a:bodyPr wrap="square" numCol="2" rtlCol="0">
            <a:spAutoFit/>
          </a:bodyPr>
          <a:lstStyle/>
          <a:p>
            <a:pPr algn="ctr"/>
            <a:r>
              <a:rPr lang="en-GB">
                <a:hlinkClick r:id="rId13"/>
              </a:rPr>
              <a:t>Flash cards</a:t>
            </a:r>
            <a:endParaRPr lang="en-GB"/>
          </a:p>
          <a:p>
            <a:pPr algn="ctr"/>
            <a:r>
              <a:rPr lang="en-GB">
                <a:solidFill>
                  <a:srgbClr val="0070C0"/>
                </a:solidFill>
              </a:rPr>
              <a:t>Mind maps</a:t>
            </a:r>
          </a:p>
          <a:p>
            <a:pPr algn="ctr"/>
            <a:r>
              <a:rPr lang="en-GB">
                <a:solidFill>
                  <a:srgbClr val="0070C0"/>
                </a:solidFill>
              </a:rPr>
              <a:t>Posters/Post-its</a:t>
            </a:r>
          </a:p>
          <a:p>
            <a:pPr algn="ctr"/>
            <a:r>
              <a:rPr lang="en-GB">
                <a:hlinkClick r:id="rId14"/>
              </a:rPr>
              <a:t>Organisers</a:t>
            </a:r>
            <a:endParaRPr lang="en-GB"/>
          </a:p>
        </p:txBody>
      </p:sp>
      <p:pic>
        <p:nvPicPr>
          <p:cNvPr id="4" name="Picture 3"/>
          <p:cNvPicPr>
            <a:picLocks noChangeAspect="1"/>
          </p:cNvPicPr>
          <p:nvPr/>
        </p:nvPicPr>
        <p:blipFill rotWithShape="1">
          <a:blip r:embed="rId15"/>
          <a:srcRect l="16925" t="44492" r="61340" b="40388"/>
          <a:stretch/>
        </p:blipFill>
        <p:spPr>
          <a:xfrm>
            <a:off x="4629594" y="5147914"/>
            <a:ext cx="4176464" cy="1634270"/>
          </a:xfrm>
          <a:prstGeom prst="rect">
            <a:avLst/>
          </a:prstGeom>
        </p:spPr>
      </p:pic>
      <p:pic>
        <p:nvPicPr>
          <p:cNvPr id="1026" name="Picture 2" descr="Course Hero | Make every study hour count">
            <a:hlinkClick r:id="rId16"/>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390" t="35775" r="12012" b="34825"/>
          <a:stretch/>
        </p:blipFill>
        <p:spPr bwMode="auto">
          <a:xfrm>
            <a:off x="2228139" y="5438752"/>
            <a:ext cx="1623781" cy="3315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6136" y="2924944"/>
            <a:ext cx="2016224" cy="400110"/>
          </a:xfrm>
          <a:prstGeom prst="rect">
            <a:avLst/>
          </a:prstGeom>
          <a:solidFill>
            <a:schemeClr val="accent3"/>
          </a:solidFill>
          <a:ln>
            <a:solidFill>
              <a:schemeClr val="accent6"/>
            </a:solidFill>
          </a:ln>
        </p:spPr>
        <p:txBody>
          <a:bodyPr wrap="square" rtlCol="0">
            <a:spAutoFit/>
          </a:bodyPr>
          <a:lstStyle/>
          <a:p>
            <a:r>
              <a:rPr lang="en-GB" sz="2000"/>
              <a:t>Cgpbooks.co.uk</a:t>
            </a:r>
          </a:p>
        </p:txBody>
      </p:sp>
    </p:spTree>
    <p:extLst>
      <p:ext uri="{BB962C8B-B14F-4D97-AF65-F5344CB8AC3E}">
        <p14:creationId xmlns:p14="http://schemas.microsoft.com/office/powerpoint/2010/main" val="232642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3|45.4|36.4|25.3|5.9"/>
</p:tagLst>
</file>

<file path=ppt/tags/tag10.xml><?xml version="1.0" encoding="utf-8"?>
<p:tagLst xmlns:a="http://schemas.openxmlformats.org/drawingml/2006/main" xmlns:r="http://schemas.openxmlformats.org/officeDocument/2006/relationships" xmlns:p="http://schemas.openxmlformats.org/presentationml/2006/main">
  <p:tag name="TIMING" val="|51.7"/>
</p:tagLst>
</file>

<file path=ppt/tags/tag11.xml><?xml version="1.0" encoding="utf-8"?>
<p:tagLst xmlns:a="http://schemas.openxmlformats.org/drawingml/2006/main" xmlns:r="http://schemas.openxmlformats.org/officeDocument/2006/relationships" xmlns:p="http://schemas.openxmlformats.org/presentationml/2006/main">
  <p:tag name="TIMING" val="|28.1"/>
</p:tagLst>
</file>

<file path=ppt/tags/tag12.xml><?xml version="1.0" encoding="utf-8"?>
<p:tagLst xmlns:a="http://schemas.openxmlformats.org/drawingml/2006/main" xmlns:r="http://schemas.openxmlformats.org/officeDocument/2006/relationships" xmlns:p="http://schemas.openxmlformats.org/presentationml/2006/main">
  <p:tag name="TIMING" val="|45.2|14.6|12.6"/>
</p:tagLst>
</file>

<file path=ppt/tags/tag13.xml><?xml version="1.0" encoding="utf-8"?>
<p:tagLst xmlns:a="http://schemas.openxmlformats.org/drawingml/2006/main" xmlns:r="http://schemas.openxmlformats.org/officeDocument/2006/relationships" xmlns:p="http://schemas.openxmlformats.org/presentationml/2006/main">
  <p:tag name="TIMING" val="|67.8"/>
</p:tagLst>
</file>

<file path=ppt/tags/tag14.xml><?xml version="1.0" encoding="utf-8"?>
<p:tagLst xmlns:a="http://schemas.openxmlformats.org/drawingml/2006/main" xmlns:r="http://schemas.openxmlformats.org/officeDocument/2006/relationships" xmlns:p="http://schemas.openxmlformats.org/presentationml/2006/main">
  <p:tag name="TIMING" val="|96.7|57.5|2.9"/>
</p:tagLst>
</file>

<file path=ppt/tags/tag15.xml><?xml version="1.0" encoding="utf-8"?>
<p:tagLst xmlns:a="http://schemas.openxmlformats.org/drawingml/2006/main" xmlns:r="http://schemas.openxmlformats.org/officeDocument/2006/relationships" xmlns:p="http://schemas.openxmlformats.org/presentationml/2006/main">
  <p:tag name="TIMING" val="|44.2|3.1|25.9|25.3"/>
</p:tagLst>
</file>

<file path=ppt/tags/tag16.xml><?xml version="1.0" encoding="utf-8"?>
<p:tagLst xmlns:a="http://schemas.openxmlformats.org/drawingml/2006/main" xmlns:r="http://schemas.openxmlformats.org/officeDocument/2006/relationships" xmlns:p="http://schemas.openxmlformats.org/presentationml/2006/main">
  <p:tag name="TIMING" val="|15.1"/>
</p:tagLst>
</file>

<file path=ppt/tags/tag2.xml><?xml version="1.0" encoding="utf-8"?>
<p:tagLst xmlns:a="http://schemas.openxmlformats.org/drawingml/2006/main" xmlns:r="http://schemas.openxmlformats.org/officeDocument/2006/relationships" xmlns:p="http://schemas.openxmlformats.org/presentationml/2006/main">
  <p:tag name="TIMING" val="|8.3|45.4|36.4|25.3|5.9"/>
</p:tagLst>
</file>

<file path=ppt/tags/tag3.xml><?xml version="1.0" encoding="utf-8"?>
<p:tagLst xmlns:a="http://schemas.openxmlformats.org/drawingml/2006/main" xmlns:r="http://schemas.openxmlformats.org/officeDocument/2006/relationships" xmlns:p="http://schemas.openxmlformats.org/presentationml/2006/main">
  <p:tag name="TIMING" val="|8.3|45.4|36.4|25.3|5.9"/>
</p:tagLst>
</file>

<file path=ppt/tags/tag4.xml><?xml version="1.0" encoding="utf-8"?>
<p:tagLst xmlns:a="http://schemas.openxmlformats.org/drawingml/2006/main" xmlns:r="http://schemas.openxmlformats.org/officeDocument/2006/relationships" xmlns:p="http://schemas.openxmlformats.org/presentationml/2006/main">
  <p:tag name="TIMING" val="|8.3|45.4|36.4|25.3|5.9"/>
</p:tagLst>
</file>

<file path=ppt/tags/tag5.xml><?xml version="1.0" encoding="utf-8"?>
<p:tagLst xmlns:a="http://schemas.openxmlformats.org/drawingml/2006/main" xmlns:r="http://schemas.openxmlformats.org/officeDocument/2006/relationships" xmlns:p="http://schemas.openxmlformats.org/presentationml/2006/main">
  <p:tag name="TIMING" val="|8.3|45.4|36.4|25.3|5.9"/>
</p:tagLst>
</file>

<file path=ppt/tags/tag6.xml><?xml version="1.0" encoding="utf-8"?>
<p:tagLst xmlns:a="http://schemas.openxmlformats.org/drawingml/2006/main" xmlns:r="http://schemas.openxmlformats.org/officeDocument/2006/relationships" xmlns:p="http://schemas.openxmlformats.org/presentationml/2006/main">
  <p:tag name="TIMING" val="|8.3|45.4|36.4|25.3|5.9"/>
</p:tagLst>
</file>

<file path=ppt/tags/tag7.xml><?xml version="1.0" encoding="utf-8"?>
<p:tagLst xmlns:a="http://schemas.openxmlformats.org/drawingml/2006/main" xmlns:r="http://schemas.openxmlformats.org/officeDocument/2006/relationships" xmlns:p="http://schemas.openxmlformats.org/presentationml/2006/main">
  <p:tag name="TIMING" val="|8.3|45.4|36.4|25.3|5.9"/>
</p:tagLst>
</file>

<file path=ppt/tags/tag8.xml><?xml version="1.0" encoding="utf-8"?>
<p:tagLst xmlns:a="http://schemas.openxmlformats.org/drawingml/2006/main" xmlns:r="http://schemas.openxmlformats.org/officeDocument/2006/relationships" xmlns:p="http://schemas.openxmlformats.org/presentationml/2006/main">
  <p:tag name="TIMING" val="|8.3|45.4|36.4|25.3|5.9"/>
</p:tagLst>
</file>

<file path=ppt/tags/tag9.xml><?xml version="1.0" encoding="utf-8"?>
<p:tagLst xmlns:a="http://schemas.openxmlformats.org/drawingml/2006/main" xmlns:r="http://schemas.openxmlformats.org/officeDocument/2006/relationships" xmlns:p="http://schemas.openxmlformats.org/presentationml/2006/main">
  <p:tag name="TIMING" val="|8.3|45.4|36.4|25.3|5.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Semibold"/>
        <a:ea typeface=""/>
        <a:cs typeface=""/>
      </a:majorFont>
      <a:minorFont>
        <a:latin typeface="Segoe UI Light"/>
        <a:ea typeface=""/>
        <a:cs typeface=""/>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Shapes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38_TF78504181_Win32" id="{C0282433-D7EF-45DF-A8F6-65451AB0B295}" vid="{7A5F5F68-7204-400F-A78C-9EE75BE45B56}"/>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FEBD8E91DFEA4CAC47F6C46566FA82" ma:contentTypeVersion="17" ma:contentTypeDescription="Create a new document." ma:contentTypeScope="" ma:versionID="c974c6dc92bdb3b49ef9a57b1119da05">
  <xsd:schema xmlns:xsd="http://www.w3.org/2001/XMLSchema" xmlns:xs="http://www.w3.org/2001/XMLSchema" xmlns:p="http://schemas.microsoft.com/office/2006/metadata/properties" xmlns:ns2="59faa583-6a86-4496-9d6d-97eeca5b1554" xmlns:ns3="d6510e30-8e0f-4bed-94eb-735d3df6362d" targetNamespace="http://schemas.microsoft.com/office/2006/metadata/properties" ma:root="true" ma:fieldsID="496d0e978b8de066de54af00d308abe7" ns2:_="" ns3:_="">
    <xsd:import namespace="59faa583-6a86-4496-9d6d-97eeca5b1554"/>
    <xsd:import namespace="d6510e30-8e0f-4bed-94eb-735d3df636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faa583-6a86-4496-9d6d-97eeca5b1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807357-db59-4729-9bdd-8d6e201cc14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510e30-8e0f-4bed-94eb-735d3df636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f4ea5b4-bbb0-4a49-9c5f-cb1a04220a99}" ma:internalName="TaxCatchAll" ma:showField="CatchAllData" ma:web="d6510e30-8e0f-4bed-94eb-735d3df6362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faa583-6a86-4496-9d6d-97eeca5b1554">
      <Terms xmlns="http://schemas.microsoft.com/office/infopath/2007/PartnerControls"/>
    </lcf76f155ced4ddcb4097134ff3c332f>
    <TaxCatchAll xmlns="d6510e30-8e0f-4bed-94eb-735d3df6362d" xsi:nil="true"/>
  </documentManagement>
</p:properties>
</file>

<file path=customXml/itemProps1.xml><?xml version="1.0" encoding="utf-8"?>
<ds:datastoreItem xmlns:ds="http://schemas.openxmlformats.org/officeDocument/2006/customXml" ds:itemID="{3C4F4BB0-3AD6-48FE-A183-29A983CDA890}">
  <ds:schemaRefs>
    <ds:schemaRef ds:uri="http://schemas.microsoft.com/sharepoint/v3/contenttype/forms"/>
  </ds:schemaRefs>
</ds:datastoreItem>
</file>

<file path=customXml/itemProps2.xml><?xml version="1.0" encoding="utf-8"?>
<ds:datastoreItem xmlns:ds="http://schemas.openxmlformats.org/officeDocument/2006/customXml" ds:itemID="{63774FBB-DB55-4A18-9B10-4A96FC67D285}">
  <ds:schemaRefs>
    <ds:schemaRef ds:uri="59faa583-6a86-4496-9d6d-97eeca5b1554"/>
    <ds:schemaRef ds:uri="d6510e30-8e0f-4bed-94eb-735d3df636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4D40CB-C1F8-4424-963D-F6F88C995FE0}">
  <ds:schemaRefs>
    <ds:schemaRef ds:uri="59faa583-6a86-4496-9d6d-97eeca5b1554"/>
    <ds:schemaRef ds:uri="d6510e30-8e0f-4bed-94eb-735d3df636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Perspective</Template>
  <TotalTime>0</TotalTime>
  <Words>3211</Words>
  <Application>Microsoft Office PowerPoint</Application>
  <PresentationFormat>On-screen Show (4:3)</PresentationFormat>
  <Paragraphs>570</Paragraphs>
  <Slides>60</Slides>
  <Notes>23</Notes>
  <HiddenSlides>4</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60</vt:i4>
      </vt:variant>
    </vt:vector>
  </HeadingPairs>
  <TitlesOfParts>
    <vt:vector size="73" baseType="lpstr">
      <vt:lpstr>Arial</vt:lpstr>
      <vt:lpstr>Avenir Next LT Pro</vt:lpstr>
      <vt:lpstr>Calibri</vt:lpstr>
      <vt:lpstr>Cambria Math</vt:lpstr>
      <vt:lpstr>Muli</vt:lpstr>
      <vt:lpstr>Segoe UI Light</vt:lpstr>
      <vt:lpstr>Segoe UI Semibold</vt:lpstr>
      <vt:lpstr>Times New Roman</vt:lpstr>
      <vt:lpstr>Tw Cen MT</vt:lpstr>
      <vt:lpstr>Wingdings</vt:lpstr>
      <vt:lpstr>Perspective</vt:lpstr>
      <vt:lpstr>ShapesVTI</vt:lpstr>
      <vt:lpstr>Simple Light</vt:lpstr>
      <vt:lpstr>Year 11 CORE Information Evening </vt:lpstr>
      <vt:lpstr>ENGLISH</vt:lpstr>
      <vt:lpstr>English qualifications and assessment objectives</vt:lpstr>
      <vt:lpstr>English qualifications and assessment objectives</vt:lpstr>
      <vt:lpstr>English qualifications and assessment objectives</vt:lpstr>
      <vt:lpstr>English qualifications and assessment objectives</vt:lpstr>
      <vt:lpstr>English qualifications and assessment objectives</vt:lpstr>
      <vt:lpstr>WHAT ARE WE DOING?</vt:lpstr>
      <vt:lpstr>WHAT CAN STUDENTS DO?</vt:lpstr>
      <vt:lpstr>WHAT CAN YOU DO?</vt:lpstr>
      <vt:lpstr>Perins Maths   Core Information Evening 2024  Mr Holligan</vt:lpstr>
      <vt:lpstr>Mathematics Dates and Papers</vt:lpstr>
      <vt:lpstr>Tiers of entry</vt:lpstr>
      <vt:lpstr>What students need to bring</vt:lpstr>
      <vt:lpstr>Revising for mathematics</vt:lpstr>
      <vt:lpstr>How you can support</vt:lpstr>
      <vt:lpstr>PowerPoint Presentation</vt:lpstr>
      <vt:lpstr>How the maths dept supports</vt:lpstr>
      <vt:lpstr>PowerPoint Presentation</vt:lpstr>
      <vt:lpstr>How the maths dept supports</vt:lpstr>
      <vt:lpstr>Thank you</vt:lpstr>
      <vt:lpstr>SCIENCE</vt:lpstr>
      <vt:lpstr>KEY GCSE DATES – 2025</vt:lpstr>
      <vt:lpstr>Separate Science Path – 3 Sciences</vt:lpstr>
      <vt:lpstr>Combined Science  – 2 GCSE’s</vt:lpstr>
      <vt:lpstr>Combined Science  – 2 GCSE’s</vt:lpstr>
      <vt:lpstr>Maths in Science </vt:lpstr>
      <vt:lpstr>Maths in Science </vt:lpstr>
      <vt:lpstr>Maths in Science </vt:lpstr>
      <vt:lpstr>Components in Science</vt:lpstr>
      <vt:lpstr>RECALL QUESTION</vt:lpstr>
      <vt:lpstr>APPLY QUESTION</vt:lpstr>
      <vt:lpstr>PRACTICAL SKILLS</vt:lpstr>
      <vt:lpstr>WHAT ARE STUDENTS DOING?</vt:lpstr>
      <vt:lpstr>WHAT ARE STUDENTS DOING?</vt:lpstr>
      <vt:lpstr>WHAT CAN YOU DO?</vt:lpstr>
      <vt:lpstr>PowerPoint Presentation</vt:lpstr>
      <vt:lpstr>PowerPoint Presentation</vt:lpstr>
      <vt:lpstr>PowerPoint Presentation</vt:lpstr>
      <vt:lpstr>WHAT CAN YOU DO?</vt:lpstr>
      <vt:lpstr>WHAT CAN YOU DO?</vt:lpstr>
      <vt:lpstr>WHAT CAN YOU DO?</vt:lpstr>
      <vt:lpstr>WHAT CAN YOU DO?</vt:lpstr>
      <vt:lpstr>WHAT CAN YOU DO?</vt:lpstr>
      <vt:lpstr>PowerPoint Presentation</vt:lpstr>
      <vt:lpstr>PowerPoint Presentation</vt:lpstr>
      <vt:lpstr>Thank you!</vt:lpstr>
      <vt:lpstr>Elevate</vt:lpstr>
      <vt:lpstr>What this means for your child:</vt:lpstr>
      <vt:lpstr>Expectations for these lessons:</vt:lpstr>
      <vt:lpstr>What students may think:</vt:lpstr>
      <vt:lpstr>We need to reinforce a new belief:</vt:lpstr>
      <vt:lpstr>Exam Planner</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dc:title>
  <dc:creator>Mr C Rait</dc:creator>
  <cp:lastModifiedBy>Mr C Rait</cp:lastModifiedBy>
  <cp:revision>1</cp:revision>
  <dcterms:created xsi:type="dcterms:W3CDTF">2019-09-23T19:56:32Z</dcterms:created>
  <dcterms:modified xsi:type="dcterms:W3CDTF">2024-09-19T15:48:25Z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0x010100B8FEBD8E91DFEA4CAC47F6C46566FA82</vt:lpwstr>
  </property>
  <property fmtid="{D5CDD505-2E9C-101B-9397-08002B2CF9AE}" pid="3" name="MediaServiceImageTags">
    <vt:lpwstr/>
  </property>
</Properties>
</file>